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435" r:id="rId3"/>
    <p:sldId id="272" r:id="rId4"/>
    <p:sldId id="258" r:id="rId5"/>
    <p:sldId id="436" r:id="rId6"/>
    <p:sldId id="437" r:id="rId7"/>
    <p:sldId id="438" r:id="rId8"/>
    <p:sldId id="439" r:id="rId9"/>
    <p:sldId id="440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275" r:id="rId21"/>
    <p:sldId id="277" r:id="rId22"/>
    <p:sldId id="276" r:id="rId23"/>
    <p:sldId id="282" r:id="rId24"/>
    <p:sldId id="279" r:id="rId25"/>
    <p:sldId id="287" r:id="rId26"/>
    <p:sldId id="300" r:id="rId27"/>
    <p:sldId id="302" r:id="rId28"/>
    <p:sldId id="289" r:id="rId29"/>
    <p:sldId id="313" r:id="rId30"/>
    <p:sldId id="278" r:id="rId31"/>
    <p:sldId id="309" r:id="rId32"/>
    <p:sldId id="425" r:id="rId33"/>
    <p:sldId id="407" r:id="rId34"/>
    <p:sldId id="314" r:id="rId35"/>
    <p:sldId id="408" r:id="rId36"/>
    <p:sldId id="409" r:id="rId37"/>
    <p:sldId id="410" r:id="rId38"/>
    <p:sldId id="412" r:id="rId39"/>
    <p:sldId id="280" r:id="rId40"/>
    <p:sldId id="413" r:id="rId41"/>
    <p:sldId id="303" r:id="rId42"/>
    <p:sldId id="428" r:id="rId43"/>
    <p:sldId id="451" r:id="rId44"/>
    <p:sldId id="452" r:id="rId45"/>
    <p:sldId id="453" r:id="rId46"/>
    <p:sldId id="454" r:id="rId47"/>
    <p:sldId id="455" r:id="rId48"/>
    <p:sldId id="456" r:id="rId49"/>
    <p:sldId id="457" r:id="rId50"/>
    <p:sldId id="458" r:id="rId51"/>
    <p:sldId id="459" r:id="rId52"/>
    <p:sldId id="460" r:id="rId53"/>
    <p:sldId id="461" r:id="rId54"/>
    <p:sldId id="290" r:id="rId55"/>
    <p:sldId id="415" r:id="rId56"/>
    <p:sldId id="419" r:id="rId57"/>
    <p:sldId id="422" r:id="rId58"/>
    <p:sldId id="431" r:id="rId59"/>
    <p:sldId id="347" r:id="rId60"/>
    <p:sldId id="463" r:id="rId61"/>
    <p:sldId id="464" r:id="rId62"/>
    <p:sldId id="348" r:id="rId63"/>
    <p:sldId id="352" r:id="rId64"/>
    <p:sldId id="349" r:id="rId65"/>
    <p:sldId id="430" r:id="rId66"/>
    <p:sldId id="429" r:id="rId67"/>
    <p:sldId id="350" r:id="rId68"/>
    <p:sldId id="355" r:id="rId69"/>
    <p:sldId id="356" r:id="rId70"/>
    <p:sldId id="465" r:id="rId71"/>
    <p:sldId id="418" r:id="rId72"/>
    <p:sldId id="462" r:id="rId73"/>
    <p:sldId id="432" r:id="rId74"/>
    <p:sldId id="322" r:id="rId75"/>
    <p:sldId id="323" r:id="rId76"/>
    <p:sldId id="327" r:id="rId77"/>
    <p:sldId id="427" r:id="rId78"/>
    <p:sldId id="333" r:id="rId79"/>
    <p:sldId id="326" r:id="rId80"/>
    <p:sldId id="332" r:id="rId81"/>
    <p:sldId id="416" r:id="rId82"/>
    <p:sldId id="328" r:id="rId83"/>
    <p:sldId id="433" r:id="rId84"/>
    <p:sldId id="434" r:id="rId85"/>
    <p:sldId id="389" r:id="rId86"/>
    <p:sldId id="295" r:id="rId87"/>
    <p:sldId id="390" r:id="rId88"/>
    <p:sldId id="401" r:id="rId89"/>
    <p:sldId id="391" r:id="rId90"/>
    <p:sldId id="398" r:id="rId91"/>
    <p:sldId id="393" r:id="rId92"/>
    <p:sldId id="394" r:id="rId93"/>
    <p:sldId id="396" r:id="rId94"/>
    <p:sldId id="400" r:id="rId95"/>
    <p:sldId id="399" r:id="rId96"/>
    <p:sldId id="395" r:id="rId97"/>
    <p:sldId id="405" r:id="rId98"/>
    <p:sldId id="466" r:id="rId99"/>
    <p:sldId id="274" r:id="rId100"/>
  </p:sldIdLst>
  <p:sldSz cx="9906000" cy="6858000" type="A4"/>
  <p:notesSz cx="6669088" cy="9926638"/>
  <p:custDataLst>
    <p:tags r:id="rId10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ffice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91AF"/>
    <a:srgbClr val="2891AF"/>
    <a:srgbClr val="809EA8"/>
    <a:srgbClr val="BFC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5" autoAdjust="0"/>
    <p:restoredTop sz="95986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-714" y="-90"/>
      </p:cViewPr>
      <p:guideLst>
        <p:guide orient="horz" pos="471"/>
        <p:guide orient="horz" pos="868"/>
        <p:guide orient="horz" pos="3883"/>
        <p:guide pos="455"/>
        <p:guide pos="57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gs" Target="tags/tag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297BB4-330D-44C3-B8B4-91D7D767C7F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E4E43A4-B884-4584-907F-78D288056F08}">
      <dgm:prSet phldrT="[Text]"/>
      <dgm:spPr/>
      <dgm:t>
        <a:bodyPr/>
        <a:lstStyle/>
        <a:p>
          <a:r>
            <a:rPr lang="en-US" dirty="0" smtClean="0"/>
            <a:t>Managing Director </a:t>
          </a:r>
          <a:r>
            <a:rPr lang="en-US" dirty="0" err="1" smtClean="0"/>
            <a:t>viadonau</a:t>
          </a:r>
          <a:endParaRPr lang="en-GB" dirty="0"/>
        </a:p>
      </dgm:t>
    </dgm:pt>
    <dgm:pt modelId="{B814429F-BD92-401B-BA97-DF016D143AB0}" type="parTrans" cxnId="{F9E64459-C7AC-46AE-B9F3-37E6386CB6A7}">
      <dgm:prSet/>
      <dgm:spPr/>
      <dgm:t>
        <a:bodyPr/>
        <a:lstStyle/>
        <a:p>
          <a:endParaRPr lang="en-GB"/>
        </a:p>
      </dgm:t>
    </dgm:pt>
    <dgm:pt modelId="{840ACEF1-A525-4310-A9B6-44D31A07D566}" type="sibTrans" cxnId="{F9E64459-C7AC-46AE-B9F3-37E6386CB6A7}">
      <dgm:prSet/>
      <dgm:spPr/>
      <dgm:t>
        <a:bodyPr/>
        <a:lstStyle/>
        <a:p>
          <a:endParaRPr lang="en-GB"/>
        </a:p>
      </dgm:t>
    </dgm:pt>
    <dgm:pt modelId="{05F8540F-8235-41C5-BD4F-EF8747678173}">
      <dgm:prSet phldrT="[Text]"/>
      <dgm:spPr/>
      <dgm:t>
        <a:bodyPr/>
        <a:lstStyle/>
        <a:p>
          <a:r>
            <a:rPr lang="en-US" dirty="0" smtClean="0"/>
            <a:t>Head of Flood Emergency Response</a:t>
          </a:r>
          <a:endParaRPr lang="en-GB" dirty="0"/>
        </a:p>
      </dgm:t>
    </dgm:pt>
    <dgm:pt modelId="{019B7ADC-B4AC-46C1-A529-24A7AD6FD6F9}" type="parTrans" cxnId="{C7BE17B2-950C-445D-B6C1-E20FEBF6B842}">
      <dgm:prSet/>
      <dgm:spPr/>
      <dgm:t>
        <a:bodyPr/>
        <a:lstStyle/>
        <a:p>
          <a:endParaRPr lang="en-GB"/>
        </a:p>
      </dgm:t>
    </dgm:pt>
    <dgm:pt modelId="{A2768BF7-FD02-41A3-9346-880E76E20451}" type="sibTrans" cxnId="{C7BE17B2-950C-445D-B6C1-E20FEBF6B842}">
      <dgm:prSet/>
      <dgm:spPr/>
      <dgm:t>
        <a:bodyPr/>
        <a:lstStyle/>
        <a:p>
          <a:endParaRPr lang="en-GB"/>
        </a:p>
      </dgm:t>
    </dgm:pt>
    <dgm:pt modelId="{926F3242-3E0A-45EC-8919-52D78F38C4ED}">
      <dgm:prSet phldrT="[Text]"/>
      <dgm:spPr/>
      <dgm:t>
        <a:bodyPr/>
        <a:lstStyle/>
        <a:p>
          <a:r>
            <a:rPr lang="en-US" dirty="0" smtClean="0"/>
            <a:t>Head of Outpost</a:t>
          </a:r>
          <a:endParaRPr lang="en-GB" dirty="0"/>
        </a:p>
      </dgm:t>
    </dgm:pt>
    <dgm:pt modelId="{A42C0D09-0628-47CB-846F-E7F329AE2DCE}" type="parTrans" cxnId="{54D40802-DEE4-4C59-A306-B3AE166A39FB}">
      <dgm:prSet/>
      <dgm:spPr/>
      <dgm:t>
        <a:bodyPr/>
        <a:lstStyle/>
        <a:p>
          <a:endParaRPr lang="en-GB"/>
        </a:p>
      </dgm:t>
    </dgm:pt>
    <dgm:pt modelId="{2D39FD5B-A236-45E0-B74C-AB16D830BDEC}" type="sibTrans" cxnId="{54D40802-DEE4-4C59-A306-B3AE166A39FB}">
      <dgm:prSet/>
      <dgm:spPr/>
      <dgm:t>
        <a:bodyPr/>
        <a:lstStyle/>
        <a:p>
          <a:endParaRPr lang="en-GB"/>
        </a:p>
      </dgm:t>
    </dgm:pt>
    <dgm:pt modelId="{C611BD2C-65BB-400B-896D-430ED335265B}">
      <dgm:prSet phldrT="[Text]"/>
      <dgm:spPr/>
      <dgm:t>
        <a:bodyPr/>
        <a:lstStyle/>
        <a:p>
          <a:r>
            <a:rPr lang="en-US" dirty="0" smtClean="0"/>
            <a:t>Head of Outpost</a:t>
          </a:r>
          <a:endParaRPr lang="en-GB" dirty="0"/>
        </a:p>
      </dgm:t>
    </dgm:pt>
    <dgm:pt modelId="{776D63D2-CDCE-4E27-89E9-F2905BCBF78B}" type="parTrans" cxnId="{5E303F48-DAE4-4A1E-A9FC-474CE7AC93EF}">
      <dgm:prSet/>
      <dgm:spPr/>
      <dgm:t>
        <a:bodyPr/>
        <a:lstStyle/>
        <a:p>
          <a:endParaRPr lang="en-GB"/>
        </a:p>
      </dgm:t>
    </dgm:pt>
    <dgm:pt modelId="{B424B726-E3D5-41AB-8A9C-15D134842EAB}" type="sibTrans" cxnId="{5E303F48-DAE4-4A1E-A9FC-474CE7AC93EF}">
      <dgm:prSet/>
      <dgm:spPr/>
      <dgm:t>
        <a:bodyPr/>
        <a:lstStyle/>
        <a:p>
          <a:endParaRPr lang="en-GB"/>
        </a:p>
      </dgm:t>
    </dgm:pt>
    <dgm:pt modelId="{C353E1C4-3DD1-4837-9520-3882D183675F}">
      <dgm:prSet phldrT="[Text]"/>
      <dgm:spPr/>
      <dgm:t>
        <a:bodyPr/>
        <a:lstStyle/>
        <a:p>
          <a:r>
            <a:rPr lang="en-US" dirty="0" smtClean="0"/>
            <a:t>Hydrologist</a:t>
          </a:r>
          <a:endParaRPr lang="en-GB" dirty="0"/>
        </a:p>
      </dgm:t>
    </dgm:pt>
    <dgm:pt modelId="{233338F5-57E4-45A4-91BD-B43338F5A2E7}" type="parTrans" cxnId="{81B2DE11-6274-467D-A595-067FC5D61D3E}">
      <dgm:prSet/>
      <dgm:spPr/>
      <dgm:t>
        <a:bodyPr/>
        <a:lstStyle/>
        <a:p>
          <a:endParaRPr lang="en-GB"/>
        </a:p>
      </dgm:t>
    </dgm:pt>
    <dgm:pt modelId="{A4EBAFD0-B95D-4D84-9D3E-2E75CF9C7DF3}" type="sibTrans" cxnId="{81B2DE11-6274-467D-A595-067FC5D61D3E}">
      <dgm:prSet/>
      <dgm:spPr/>
      <dgm:t>
        <a:bodyPr/>
        <a:lstStyle/>
        <a:p>
          <a:endParaRPr lang="en-GB"/>
        </a:p>
      </dgm:t>
    </dgm:pt>
    <dgm:pt modelId="{0F3CD9CD-10F0-4796-985A-B49D35B8C073}">
      <dgm:prSet/>
      <dgm:spPr/>
      <dgm:t>
        <a:bodyPr/>
        <a:lstStyle/>
        <a:p>
          <a:r>
            <a:rPr lang="en-US" dirty="0" smtClean="0"/>
            <a:t>Guard I</a:t>
          </a:r>
          <a:endParaRPr lang="en-GB" dirty="0"/>
        </a:p>
      </dgm:t>
    </dgm:pt>
    <dgm:pt modelId="{4FE755EC-0052-4021-AFAE-65F46D1A3A22}" type="parTrans" cxnId="{76517616-DBC4-4BD4-9FA9-8EEBCB0381CB}">
      <dgm:prSet/>
      <dgm:spPr/>
      <dgm:t>
        <a:bodyPr/>
        <a:lstStyle/>
        <a:p>
          <a:endParaRPr lang="en-GB"/>
        </a:p>
      </dgm:t>
    </dgm:pt>
    <dgm:pt modelId="{82FA8802-F8C6-44EB-8842-361ABBF5DDC8}" type="sibTrans" cxnId="{76517616-DBC4-4BD4-9FA9-8EEBCB0381CB}">
      <dgm:prSet/>
      <dgm:spPr/>
      <dgm:t>
        <a:bodyPr/>
        <a:lstStyle/>
        <a:p>
          <a:endParaRPr lang="en-GB"/>
        </a:p>
      </dgm:t>
    </dgm:pt>
    <dgm:pt modelId="{8AC50949-33F9-4548-AD2D-FED1E850DBC9}">
      <dgm:prSet/>
      <dgm:spPr/>
      <dgm:t>
        <a:bodyPr/>
        <a:lstStyle/>
        <a:p>
          <a:r>
            <a:rPr lang="en-US" dirty="0" smtClean="0"/>
            <a:t>Guard II</a:t>
          </a:r>
          <a:endParaRPr lang="en-GB" dirty="0"/>
        </a:p>
      </dgm:t>
    </dgm:pt>
    <dgm:pt modelId="{C2B7EB41-BCEA-490E-A874-60EB11745C1D}" type="parTrans" cxnId="{6ACDAC73-5881-4512-B496-4349E08B77BE}">
      <dgm:prSet/>
      <dgm:spPr/>
      <dgm:t>
        <a:bodyPr/>
        <a:lstStyle/>
        <a:p>
          <a:endParaRPr lang="en-GB"/>
        </a:p>
      </dgm:t>
    </dgm:pt>
    <dgm:pt modelId="{8C53BC4F-6B2D-4FDD-B60D-5C181510F8B0}" type="sibTrans" cxnId="{6ACDAC73-5881-4512-B496-4349E08B77BE}">
      <dgm:prSet/>
      <dgm:spPr/>
      <dgm:t>
        <a:bodyPr/>
        <a:lstStyle/>
        <a:p>
          <a:endParaRPr lang="en-GB"/>
        </a:p>
      </dgm:t>
    </dgm:pt>
    <dgm:pt modelId="{F10A4A9E-078D-4EDC-AFB0-B58B635EA592}">
      <dgm:prSet/>
      <dgm:spPr/>
      <dgm:t>
        <a:bodyPr/>
        <a:lstStyle/>
        <a:p>
          <a:r>
            <a:rPr lang="en-US" dirty="0" smtClean="0"/>
            <a:t>Guard I	</a:t>
          </a:r>
          <a:endParaRPr lang="en-GB" dirty="0"/>
        </a:p>
      </dgm:t>
    </dgm:pt>
    <dgm:pt modelId="{9E9A32B7-90B2-49A2-B716-3561BA8A9AB2}" type="parTrans" cxnId="{EBA188D1-1216-4FA0-878B-FDB8CE7D7252}">
      <dgm:prSet/>
      <dgm:spPr/>
      <dgm:t>
        <a:bodyPr/>
        <a:lstStyle/>
        <a:p>
          <a:endParaRPr lang="en-GB"/>
        </a:p>
      </dgm:t>
    </dgm:pt>
    <dgm:pt modelId="{4AB45044-4058-4E60-B36E-F27827BF392C}" type="sibTrans" cxnId="{EBA188D1-1216-4FA0-878B-FDB8CE7D7252}">
      <dgm:prSet/>
      <dgm:spPr/>
      <dgm:t>
        <a:bodyPr/>
        <a:lstStyle/>
        <a:p>
          <a:endParaRPr lang="en-GB"/>
        </a:p>
      </dgm:t>
    </dgm:pt>
    <dgm:pt modelId="{613739CE-E292-4B9D-9474-305226302F5F}">
      <dgm:prSet/>
      <dgm:spPr/>
      <dgm:t>
        <a:bodyPr/>
        <a:lstStyle/>
        <a:p>
          <a:r>
            <a:rPr lang="en-US" dirty="0" smtClean="0"/>
            <a:t>Guard II</a:t>
          </a:r>
          <a:endParaRPr lang="en-GB" dirty="0"/>
        </a:p>
      </dgm:t>
    </dgm:pt>
    <dgm:pt modelId="{0FE94CE0-CF11-4A5D-B675-DAE03ACE4D66}" type="parTrans" cxnId="{A4B592A8-BC62-427A-8312-ACEE9C116386}">
      <dgm:prSet/>
      <dgm:spPr/>
      <dgm:t>
        <a:bodyPr/>
        <a:lstStyle/>
        <a:p>
          <a:endParaRPr lang="en-GB"/>
        </a:p>
      </dgm:t>
    </dgm:pt>
    <dgm:pt modelId="{8E96FA3F-6A08-4C60-937B-ABE2E10E7939}" type="sibTrans" cxnId="{A4B592A8-BC62-427A-8312-ACEE9C116386}">
      <dgm:prSet/>
      <dgm:spPr/>
      <dgm:t>
        <a:bodyPr/>
        <a:lstStyle/>
        <a:p>
          <a:endParaRPr lang="en-GB"/>
        </a:p>
      </dgm:t>
    </dgm:pt>
    <dgm:pt modelId="{771382FC-CB71-4D51-A30C-36101AD22BCA}">
      <dgm:prSet/>
      <dgm:spPr/>
      <dgm:t>
        <a:bodyPr/>
        <a:lstStyle/>
        <a:p>
          <a:r>
            <a:rPr lang="en-US" dirty="0" smtClean="0"/>
            <a:t>Head of Outpost</a:t>
          </a:r>
          <a:endParaRPr lang="en-GB" dirty="0"/>
        </a:p>
      </dgm:t>
    </dgm:pt>
    <dgm:pt modelId="{B7C931D5-6143-4F6E-9AFB-3E4140CF6A64}" type="parTrans" cxnId="{D7F5A96D-C946-4385-A669-EF807EA71B88}">
      <dgm:prSet/>
      <dgm:spPr/>
      <dgm:t>
        <a:bodyPr/>
        <a:lstStyle/>
        <a:p>
          <a:endParaRPr lang="en-GB"/>
        </a:p>
      </dgm:t>
    </dgm:pt>
    <dgm:pt modelId="{E9689C2F-D710-4A6B-A068-7DF7628F4645}" type="sibTrans" cxnId="{D7F5A96D-C946-4385-A669-EF807EA71B88}">
      <dgm:prSet/>
      <dgm:spPr/>
      <dgm:t>
        <a:bodyPr/>
        <a:lstStyle/>
        <a:p>
          <a:endParaRPr lang="en-GB"/>
        </a:p>
      </dgm:t>
    </dgm:pt>
    <dgm:pt modelId="{FFEA991B-E4EC-40CC-A9A0-79CD07F3DBD5}">
      <dgm:prSet/>
      <dgm:spPr/>
      <dgm:t>
        <a:bodyPr/>
        <a:lstStyle/>
        <a:p>
          <a:r>
            <a:rPr lang="en-US" dirty="0" smtClean="0"/>
            <a:t>Guard I</a:t>
          </a:r>
          <a:endParaRPr lang="en-GB" dirty="0"/>
        </a:p>
      </dgm:t>
    </dgm:pt>
    <dgm:pt modelId="{604EA1A3-C9D3-4E62-B5FD-CF4A843560E8}" type="parTrans" cxnId="{6897DB95-5383-4FE5-8ABE-93C68BC3566B}">
      <dgm:prSet/>
      <dgm:spPr/>
      <dgm:t>
        <a:bodyPr/>
        <a:lstStyle/>
        <a:p>
          <a:endParaRPr lang="en-GB"/>
        </a:p>
      </dgm:t>
    </dgm:pt>
    <dgm:pt modelId="{C5D58A08-78B6-4D65-9361-648F14ABB66B}" type="sibTrans" cxnId="{6897DB95-5383-4FE5-8ABE-93C68BC3566B}">
      <dgm:prSet/>
      <dgm:spPr/>
      <dgm:t>
        <a:bodyPr/>
        <a:lstStyle/>
        <a:p>
          <a:endParaRPr lang="en-GB"/>
        </a:p>
      </dgm:t>
    </dgm:pt>
    <dgm:pt modelId="{B66F0E31-87B9-4CFB-ADA0-E3147F022728}">
      <dgm:prSet/>
      <dgm:spPr/>
      <dgm:t>
        <a:bodyPr/>
        <a:lstStyle/>
        <a:p>
          <a:r>
            <a:rPr lang="en-US" dirty="0" smtClean="0"/>
            <a:t>Guard II</a:t>
          </a:r>
          <a:endParaRPr lang="en-GB" dirty="0"/>
        </a:p>
      </dgm:t>
    </dgm:pt>
    <dgm:pt modelId="{FC25AC39-55F7-4380-9FF6-35BC59A134AC}" type="parTrans" cxnId="{8AA0620D-C797-49A9-B508-C1F68C327070}">
      <dgm:prSet/>
      <dgm:spPr/>
      <dgm:t>
        <a:bodyPr/>
        <a:lstStyle/>
        <a:p>
          <a:endParaRPr lang="en-GB"/>
        </a:p>
      </dgm:t>
    </dgm:pt>
    <dgm:pt modelId="{4F6A4365-4C18-4F6F-9628-049EC4969D25}" type="sibTrans" cxnId="{8AA0620D-C797-49A9-B508-C1F68C327070}">
      <dgm:prSet/>
      <dgm:spPr/>
      <dgm:t>
        <a:bodyPr/>
        <a:lstStyle/>
        <a:p>
          <a:endParaRPr lang="en-GB"/>
        </a:p>
      </dgm:t>
    </dgm:pt>
    <dgm:pt modelId="{A3F9343C-D656-44D5-8536-2AAEA231591A}" type="pres">
      <dgm:prSet presAssocID="{3D297BB4-330D-44C3-B8B4-91D7D767C7F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8CF609C-9C55-43AC-BC91-6F816241AC6F}" type="pres">
      <dgm:prSet presAssocID="{3D297BB4-330D-44C3-B8B4-91D7D767C7F6}" presName="hierFlow" presStyleCnt="0"/>
      <dgm:spPr/>
    </dgm:pt>
    <dgm:pt modelId="{E3B03724-294B-4356-815A-71C72EC47154}" type="pres">
      <dgm:prSet presAssocID="{3D297BB4-330D-44C3-B8B4-91D7D767C7F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82FE5A9-5A34-4A60-A4F9-C7CA93C451E5}" type="pres">
      <dgm:prSet presAssocID="{4E4E43A4-B884-4584-907F-78D288056F08}" presName="Name14" presStyleCnt="0"/>
      <dgm:spPr/>
    </dgm:pt>
    <dgm:pt modelId="{C03B8E7A-EBB6-41D3-885D-6A3AF9AB64BF}" type="pres">
      <dgm:prSet presAssocID="{4E4E43A4-B884-4584-907F-78D288056F08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32E95C50-4AB0-42EE-8C11-E22375809C32}" type="pres">
      <dgm:prSet presAssocID="{4E4E43A4-B884-4584-907F-78D288056F08}" presName="hierChild2" presStyleCnt="0"/>
      <dgm:spPr/>
    </dgm:pt>
    <dgm:pt modelId="{A5926F53-B08C-4751-8069-0B76F3DB0C89}" type="pres">
      <dgm:prSet presAssocID="{019B7ADC-B4AC-46C1-A529-24A7AD6FD6F9}" presName="Name19" presStyleLbl="parChTrans1D2" presStyleIdx="0" presStyleCnt="2"/>
      <dgm:spPr/>
      <dgm:t>
        <a:bodyPr/>
        <a:lstStyle/>
        <a:p>
          <a:endParaRPr lang="de-DE"/>
        </a:p>
      </dgm:t>
    </dgm:pt>
    <dgm:pt modelId="{341B386C-47D2-4884-827C-28C2AF8C96F0}" type="pres">
      <dgm:prSet presAssocID="{05F8540F-8235-41C5-BD4F-EF8747678173}" presName="Name21" presStyleCnt="0"/>
      <dgm:spPr/>
    </dgm:pt>
    <dgm:pt modelId="{16B42CBF-47F9-48D4-9B0A-2194A1824431}" type="pres">
      <dgm:prSet presAssocID="{05F8540F-8235-41C5-BD4F-EF8747678173}" presName="level2Shape" presStyleLbl="node2" presStyleIdx="0" presStyleCnt="2"/>
      <dgm:spPr/>
      <dgm:t>
        <a:bodyPr/>
        <a:lstStyle/>
        <a:p>
          <a:endParaRPr lang="de-DE"/>
        </a:p>
      </dgm:t>
    </dgm:pt>
    <dgm:pt modelId="{FFC554B3-07BE-443A-891E-86BBC2157836}" type="pres">
      <dgm:prSet presAssocID="{05F8540F-8235-41C5-BD4F-EF8747678173}" presName="hierChild3" presStyleCnt="0"/>
      <dgm:spPr/>
    </dgm:pt>
    <dgm:pt modelId="{DB56EB52-C396-407C-A148-D6A7728BCAAA}" type="pres">
      <dgm:prSet presAssocID="{A42C0D09-0628-47CB-846F-E7F329AE2DCE}" presName="Name19" presStyleLbl="parChTrans1D3" presStyleIdx="0" presStyleCnt="3"/>
      <dgm:spPr/>
      <dgm:t>
        <a:bodyPr/>
        <a:lstStyle/>
        <a:p>
          <a:endParaRPr lang="de-DE"/>
        </a:p>
      </dgm:t>
    </dgm:pt>
    <dgm:pt modelId="{61BD32CB-6C23-420D-A3A2-40B8331F1599}" type="pres">
      <dgm:prSet presAssocID="{926F3242-3E0A-45EC-8919-52D78F38C4ED}" presName="Name21" presStyleCnt="0"/>
      <dgm:spPr/>
    </dgm:pt>
    <dgm:pt modelId="{2C7F030F-C428-4BC1-973C-3A310DA00424}" type="pres">
      <dgm:prSet presAssocID="{926F3242-3E0A-45EC-8919-52D78F38C4ED}" presName="level2Shape" presStyleLbl="node3" presStyleIdx="0" presStyleCnt="3"/>
      <dgm:spPr/>
      <dgm:t>
        <a:bodyPr/>
        <a:lstStyle/>
        <a:p>
          <a:endParaRPr lang="de-DE"/>
        </a:p>
      </dgm:t>
    </dgm:pt>
    <dgm:pt modelId="{CB81FA59-A65B-4EC0-862F-85D9736D9048}" type="pres">
      <dgm:prSet presAssocID="{926F3242-3E0A-45EC-8919-52D78F38C4ED}" presName="hierChild3" presStyleCnt="0"/>
      <dgm:spPr/>
    </dgm:pt>
    <dgm:pt modelId="{A3E3C65B-C907-442B-B83E-5B4E95E3B0FE}" type="pres">
      <dgm:prSet presAssocID="{4FE755EC-0052-4021-AFAE-65F46D1A3A22}" presName="Name19" presStyleLbl="parChTrans1D4" presStyleIdx="0" presStyleCnt="6"/>
      <dgm:spPr/>
      <dgm:t>
        <a:bodyPr/>
        <a:lstStyle/>
        <a:p>
          <a:endParaRPr lang="de-DE"/>
        </a:p>
      </dgm:t>
    </dgm:pt>
    <dgm:pt modelId="{24C713FC-D061-4CAD-B431-84C9A3D60DCD}" type="pres">
      <dgm:prSet presAssocID="{0F3CD9CD-10F0-4796-985A-B49D35B8C073}" presName="Name21" presStyleCnt="0"/>
      <dgm:spPr/>
    </dgm:pt>
    <dgm:pt modelId="{127F2778-3B0D-4C15-80E0-F33C93591F69}" type="pres">
      <dgm:prSet presAssocID="{0F3CD9CD-10F0-4796-985A-B49D35B8C073}" presName="level2Shape" presStyleLbl="node4" presStyleIdx="0" presStyleCnt="6"/>
      <dgm:spPr/>
      <dgm:t>
        <a:bodyPr/>
        <a:lstStyle/>
        <a:p>
          <a:endParaRPr lang="en-GB"/>
        </a:p>
      </dgm:t>
    </dgm:pt>
    <dgm:pt modelId="{ECC52109-702A-4157-9FAD-D5F1223D2D53}" type="pres">
      <dgm:prSet presAssocID="{0F3CD9CD-10F0-4796-985A-B49D35B8C073}" presName="hierChild3" presStyleCnt="0"/>
      <dgm:spPr/>
    </dgm:pt>
    <dgm:pt modelId="{C35AD59E-96B8-4187-9DBB-6E189E1B0AEE}" type="pres">
      <dgm:prSet presAssocID="{C2B7EB41-BCEA-490E-A874-60EB11745C1D}" presName="Name19" presStyleLbl="parChTrans1D4" presStyleIdx="1" presStyleCnt="6"/>
      <dgm:spPr/>
      <dgm:t>
        <a:bodyPr/>
        <a:lstStyle/>
        <a:p>
          <a:endParaRPr lang="de-DE"/>
        </a:p>
      </dgm:t>
    </dgm:pt>
    <dgm:pt modelId="{39D182C5-95C4-40F3-902C-E8B24E65638B}" type="pres">
      <dgm:prSet presAssocID="{8AC50949-33F9-4548-AD2D-FED1E850DBC9}" presName="Name21" presStyleCnt="0"/>
      <dgm:spPr/>
    </dgm:pt>
    <dgm:pt modelId="{60FB22FE-E72B-4C0D-BB34-6ECDF12449D4}" type="pres">
      <dgm:prSet presAssocID="{8AC50949-33F9-4548-AD2D-FED1E850DBC9}" presName="level2Shape" presStyleLbl="node4" presStyleIdx="1" presStyleCnt="6"/>
      <dgm:spPr/>
      <dgm:t>
        <a:bodyPr/>
        <a:lstStyle/>
        <a:p>
          <a:endParaRPr lang="de-DE"/>
        </a:p>
      </dgm:t>
    </dgm:pt>
    <dgm:pt modelId="{313993E3-00E2-4567-8622-88A602B98907}" type="pres">
      <dgm:prSet presAssocID="{8AC50949-33F9-4548-AD2D-FED1E850DBC9}" presName="hierChild3" presStyleCnt="0"/>
      <dgm:spPr/>
    </dgm:pt>
    <dgm:pt modelId="{B8C8A531-2B37-41E8-B7C9-05506AE6DCBF}" type="pres">
      <dgm:prSet presAssocID="{776D63D2-CDCE-4E27-89E9-F2905BCBF78B}" presName="Name19" presStyleLbl="parChTrans1D3" presStyleIdx="1" presStyleCnt="3"/>
      <dgm:spPr/>
      <dgm:t>
        <a:bodyPr/>
        <a:lstStyle/>
        <a:p>
          <a:endParaRPr lang="de-DE"/>
        </a:p>
      </dgm:t>
    </dgm:pt>
    <dgm:pt modelId="{23291DD6-4900-49DA-867C-12CE45DFB7C0}" type="pres">
      <dgm:prSet presAssocID="{C611BD2C-65BB-400B-896D-430ED335265B}" presName="Name21" presStyleCnt="0"/>
      <dgm:spPr/>
    </dgm:pt>
    <dgm:pt modelId="{FB1DC718-E55B-4B0B-95E1-58A361BAFC23}" type="pres">
      <dgm:prSet presAssocID="{C611BD2C-65BB-400B-896D-430ED335265B}" presName="level2Shape" presStyleLbl="node3" presStyleIdx="1" presStyleCnt="3"/>
      <dgm:spPr/>
      <dgm:t>
        <a:bodyPr/>
        <a:lstStyle/>
        <a:p>
          <a:endParaRPr lang="en-GB"/>
        </a:p>
      </dgm:t>
    </dgm:pt>
    <dgm:pt modelId="{7B467C1F-89DF-4514-A76B-43334BBD421D}" type="pres">
      <dgm:prSet presAssocID="{C611BD2C-65BB-400B-896D-430ED335265B}" presName="hierChild3" presStyleCnt="0"/>
      <dgm:spPr/>
    </dgm:pt>
    <dgm:pt modelId="{ED08AF5D-EA28-467B-BB72-91FEF0DBC312}" type="pres">
      <dgm:prSet presAssocID="{9E9A32B7-90B2-49A2-B716-3561BA8A9AB2}" presName="Name19" presStyleLbl="parChTrans1D4" presStyleIdx="2" presStyleCnt="6"/>
      <dgm:spPr/>
      <dgm:t>
        <a:bodyPr/>
        <a:lstStyle/>
        <a:p>
          <a:endParaRPr lang="de-DE"/>
        </a:p>
      </dgm:t>
    </dgm:pt>
    <dgm:pt modelId="{2670D890-7EED-4490-B591-CDCCE23D3638}" type="pres">
      <dgm:prSet presAssocID="{F10A4A9E-078D-4EDC-AFB0-B58B635EA592}" presName="Name21" presStyleCnt="0"/>
      <dgm:spPr/>
    </dgm:pt>
    <dgm:pt modelId="{67149E8F-6105-475C-B1EC-4E00C2DB6042}" type="pres">
      <dgm:prSet presAssocID="{F10A4A9E-078D-4EDC-AFB0-B58B635EA592}" presName="level2Shape" presStyleLbl="node4" presStyleIdx="2" presStyleCnt="6"/>
      <dgm:spPr/>
      <dgm:t>
        <a:bodyPr/>
        <a:lstStyle/>
        <a:p>
          <a:endParaRPr lang="de-DE"/>
        </a:p>
      </dgm:t>
    </dgm:pt>
    <dgm:pt modelId="{21A81B25-086F-4B13-85D9-CA390825788F}" type="pres">
      <dgm:prSet presAssocID="{F10A4A9E-078D-4EDC-AFB0-B58B635EA592}" presName="hierChild3" presStyleCnt="0"/>
      <dgm:spPr/>
    </dgm:pt>
    <dgm:pt modelId="{0143C54B-DEC3-49F4-89FB-62C414E45F6D}" type="pres">
      <dgm:prSet presAssocID="{0FE94CE0-CF11-4A5D-B675-DAE03ACE4D66}" presName="Name19" presStyleLbl="parChTrans1D4" presStyleIdx="3" presStyleCnt="6"/>
      <dgm:spPr/>
      <dgm:t>
        <a:bodyPr/>
        <a:lstStyle/>
        <a:p>
          <a:endParaRPr lang="de-DE"/>
        </a:p>
      </dgm:t>
    </dgm:pt>
    <dgm:pt modelId="{3CF21A2F-195F-42E1-9B63-9E184ECA1653}" type="pres">
      <dgm:prSet presAssocID="{613739CE-E292-4B9D-9474-305226302F5F}" presName="Name21" presStyleCnt="0"/>
      <dgm:spPr/>
    </dgm:pt>
    <dgm:pt modelId="{A20908D6-D9BB-4D6B-B025-2EC098CBDF21}" type="pres">
      <dgm:prSet presAssocID="{613739CE-E292-4B9D-9474-305226302F5F}" presName="level2Shape" presStyleLbl="node4" presStyleIdx="3" presStyleCnt="6"/>
      <dgm:spPr/>
      <dgm:t>
        <a:bodyPr/>
        <a:lstStyle/>
        <a:p>
          <a:endParaRPr lang="de-DE"/>
        </a:p>
      </dgm:t>
    </dgm:pt>
    <dgm:pt modelId="{F0559568-8F22-405E-AABE-9918FB914863}" type="pres">
      <dgm:prSet presAssocID="{613739CE-E292-4B9D-9474-305226302F5F}" presName="hierChild3" presStyleCnt="0"/>
      <dgm:spPr/>
    </dgm:pt>
    <dgm:pt modelId="{5CC1CCFB-E0D4-4D00-9E35-9208F397FAF7}" type="pres">
      <dgm:prSet presAssocID="{B7C931D5-6143-4F6E-9AFB-3E4140CF6A64}" presName="Name19" presStyleLbl="parChTrans1D3" presStyleIdx="2" presStyleCnt="3"/>
      <dgm:spPr/>
      <dgm:t>
        <a:bodyPr/>
        <a:lstStyle/>
        <a:p>
          <a:endParaRPr lang="de-DE"/>
        </a:p>
      </dgm:t>
    </dgm:pt>
    <dgm:pt modelId="{804F7582-8A09-4CD3-80DD-0001909B898A}" type="pres">
      <dgm:prSet presAssocID="{771382FC-CB71-4D51-A30C-36101AD22BCA}" presName="Name21" presStyleCnt="0"/>
      <dgm:spPr/>
    </dgm:pt>
    <dgm:pt modelId="{090685D2-7E63-4BB1-A5B0-F91F9CDDEADC}" type="pres">
      <dgm:prSet presAssocID="{771382FC-CB71-4D51-A30C-36101AD22BCA}" presName="level2Shape" presStyleLbl="node3" presStyleIdx="2" presStyleCnt="3"/>
      <dgm:spPr/>
      <dgm:t>
        <a:bodyPr/>
        <a:lstStyle/>
        <a:p>
          <a:endParaRPr lang="de-DE"/>
        </a:p>
      </dgm:t>
    </dgm:pt>
    <dgm:pt modelId="{C3727523-8B9F-430D-B821-404CAD377C55}" type="pres">
      <dgm:prSet presAssocID="{771382FC-CB71-4D51-A30C-36101AD22BCA}" presName="hierChild3" presStyleCnt="0"/>
      <dgm:spPr/>
    </dgm:pt>
    <dgm:pt modelId="{84CBDC19-390A-4A08-B281-58A370231C03}" type="pres">
      <dgm:prSet presAssocID="{604EA1A3-C9D3-4E62-B5FD-CF4A843560E8}" presName="Name19" presStyleLbl="parChTrans1D4" presStyleIdx="4" presStyleCnt="6"/>
      <dgm:spPr/>
      <dgm:t>
        <a:bodyPr/>
        <a:lstStyle/>
        <a:p>
          <a:endParaRPr lang="de-DE"/>
        </a:p>
      </dgm:t>
    </dgm:pt>
    <dgm:pt modelId="{46C9662F-4F50-4565-85EC-7FCD9E391A1A}" type="pres">
      <dgm:prSet presAssocID="{FFEA991B-E4EC-40CC-A9A0-79CD07F3DBD5}" presName="Name21" presStyleCnt="0"/>
      <dgm:spPr/>
    </dgm:pt>
    <dgm:pt modelId="{2CE91F79-DE8B-4893-9424-B579A45C1CD0}" type="pres">
      <dgm:prSet presAssocID="{FFEA991B-E4EC-40CC-A9A0-79CD07F3DBD5}" presName="level2Shape" presStyleLbl="node4" presStyleIdx="4" presStyleCnt="6"/>
      <dgm:spPr/>
      <dgm:t>
        <a:bodyPr/>
        <a:lstStyle/>
        <a:p>
          <a:endParaRPr lang="de-DE"/>
        </a:p>
      </dgm:t>
    </dgm:pt>
    <dgm:pt modelId="{2B54C6EC-E901-452F-BE6F-DB5F00D41327}" type="pres">
      <dgm:prSet presAssocID="{FFEA991B-E4EC-40CC-A9A0-79CD07F3DBD5}" presName="hierChild3" presStyleCnt="0"/>
      <dgm:spPr/>
    </dgm:pt>
    <dgm:pt modelId="{333D9512-B985-4385-9838-F476860FB50A}" type="pres">
      <dgm:prSet presAssocID="{FC25AC39-55F7-4380-9FF6-35BC59A134AC}" presName="Name19" presStyleLbl="parChTrans1D4" presStyleIdx="5" presStyleCnt="6"/>
      <dgm:spPr/>
      <dgm:t>
        <a:bodyPr/>
        <a:lstStyle/>
        <a:p>
          <a:endParaRPr lang="de-DE"/>
        </a:p>
      </dgm:t>
    </dgm:pt>
    <dgm:pt modelId="{A1B5EABB-E0BA-4EB6-B0C7-8AD188A94FC8}" type="pres">
      <dgm:prSet presAssocID="{B66F0E31-87B9-4CFB-ADA0-E3147F022728}" presName="Name21" presStyleCnt="0"/>
      <dgm:spPr/>
    </dgm:pt>
    <dgm:pt modelId="{C109E13B-6757-44FC-A1F0-3A63B1ABD827}" type="pres">
      <dgm:prSet presAssocID="{B66F0E31-87B9-4CFB-ADA0-E3147F022728}" presName="level2Shape" presStyleLbl="node4" presStyleIdx="5" presStyleCnt="6"/>
      <dgm:spPr/>
      <dgm:t>
        <a:bodyPr/>
        <a:lstStyle/>
        <a:p>
          <a:endParaRPr lang="de-DE"/>
        </a:p>
      </dgm:t>
    </dgm:pt>
    <dgm:pt modelId="{4866AD50-B56D-48ED-8B64-7F1FA67991D1}" type="pres">
      <dgm:prSet presAssocID="{B66F0E31-87B9-4CFB-ADA0-E3147F022728}" presName="hierChild3" presStyleCnt="0"/>
      <dgm:spPr/>
    </dgm:pt>
    <dgm:pt modelId="{58FC2E09-5B24-475E-B16B-553869C4AE6D}" type="pres">
      <dgm:prSet presAssocID="{233338F5-57E4-45A4-91BD-B43338F5A2E7}" presName="Name19" presStyleLbl="parChTrans1D2" presStyleIdx="1" presStyleCnt="2"/>
      <dgm:spPr/>
      <dgm:t>
        <a:bodyPr/>
        <a:lstStyle/>
        <a:p>
          <a:endParaRPr lang="de-DE"/>
        </a:p>
      </dgm:t>
    </dgm:pt>
    <dgm:pt modelId="{C3D44081-5B10-4FAE-8038-4C60F2C6C786}" type="pres">
      <dgm:prSet presAssocID="{C353E1C4-3DD1-4837-9520-3882D183675F}" presName="Name21" presStyleCnt="0"/>
      <dgm:spPr/>
    </dgm:pt>
    <dgm:pt modelId="{34003DC6-7593-496A-AEA2-6D76BAF8CE77}" type="pres">
      <dgm:prSet presAssocID="{C353E1C4-3DD1-4837-9520-3882D183675F}" presName="level2Shape" presStyleLbl="node2" presStyleIdx="1" presStyleCnt="2"/>
      <dgm:spPr/>
      <dgm:t>
        <a:bodyPr/>
        <a:lstStyle/>
        <a:p>
          <a:endParaRPr lang="de-DE"/>
        </a:p>
      </dgm:t>
    </dgm:pt>
    <dgm:pt modelId="{59CC951E-D2B9-477D-9449-D23793400EB2}" type="pres">
      <dgm:prSet presAssocID="{C353E1C4-3DD1-4837-9520-3882D183675F}" presName="hierChild3" presStyleCnt="0"/>
      <dgm:spPr/>
    </dgm:pt>
    <dgm:pt modelId="{E229D875-CBDF-4C83-A570-B5D56452B14A}" type="pres">
      <dgm:prSet presAssocID="{3D297BB4-330D-44C3-B8B4-91D7D767C7F6}" presName="bgShapesFlow" presStyleCnt="0"/>
      <dgm:spPr/>
    </dgm:pt>
  </dgm:ptLst>
  <dgm:cxnLst>
    <dgm:cxn modelId="{DF2C469D-64E8-4DF6-BD4A-5AF3240B2CF6}" type="presOf" srcId="{FFEA991B-E4EC-40CC-A9A0-79CD07F3DBD5}" destId="{2CE91F79-DE8B-4893-9424-B579A45C1CD0}" srcOrd="0" destOrd="0" presId="urn:microsoft.com/office/officeart/2005/8/layout/hierarchy6"/>
    <dgm:cxn modelId="{797EA5F4-E312-457D-90EB-5A35C701BB31}" type="presOf" srcId="{604EA1A3-C9D3-4E62-B5FD-CF4A843560E8}" destId="{84CBDC19-390A-4A08-B281-58A370231C03}" srcOrd="0" destOrd="0" presId="urn:microsoft.com/office/officeart/2005/8/layout/hierarchy6"/>
    <dgm:cxn modelId="{6F0CE6FA-6A46-4162-9C63-97168AA31124}" type="presOf" srcId="{9E9A32B7-90B2-49A2-B716-3561BA8A9AB2}" destId="{ED08AF5D-EA28-467B-BB72-91FEF0DBC312}" srcOrd="0" destOrd="0" presId="urn:microsoft.com/office/officeart/2005/8/layout/hierarchy6"/>
    <dgm:cxn modelId="{8AA0620D-C797-49A9-B508-C1F68C327070}" srcId="{771382FC-CB71-4D51-A30C-36101AD22BCA}" destId="{B66F0E31-87B9-4CFB-ADA0-E3147F022728}" srcOrd="1" destOrd="0" parTransId="{FC25AC39-55F7-4380-9FF6-35BC59A134AC}" sibTransId="{4F6A4365-4C18-4F6F-9628-049EC4969D25}"/>
    <dgm:cxn modelId="{E525D44F-58C5-46EA-9233-D31FF248338F}" type="presOf" srcId="{05F8540F-8235-41C5-BD4F-EF8747678173}" destId="{16B42CBF-47F9-48D4-9B0A-2194A1824431}" srcOrd="0" destOrd="0" presId="urn:microsoft.com/office/officeart/2005/8/layout/hierarchy6"/>
    <dgm:cxn modelId="{00AD209D-33BC-4E51-8170-C7DE48218262}" type="presOf" srcId="{771382FC-CB71-4D51-A30C-36101AD22BCA}" destId="{090685D2-7E63-4BB1-A5B0-F91F9CDDEADC}" srcOrd="0" destOrd="0" presId="urn:microsoft.com/office/officeart/2005/8/layout/hierarchy6"/>
    <dgm:cxn modelId="{EBA188D1-1216-4FA0-878B-FDB8CE7D7252}" srcId="{C611BD2C-65BB-400B-896D-430ED335265B}" destId="{F10A4A9E-078D-4EDC-AFB0-B58B635EA592}" srcOrd="0" destOrd="0" parTransId="{9E9A32B7-90B2-49A2-B716-3561BA8A9AB2}" sibTransId="{4AB45044-4058-4E60-B36E-F27827BF392C}"/>
    <dgm:cxn modelId="{2F9EC4E9-0615-4F1A-86B6-FEC70FC385A5}" type="presOf" srcId="{0FE94CE0-CF11-4A5D-B675-DAE03ACE4D66}" destId="{0143C54B-DEC3-49F4-89FB-62C414E45F6D}" srcOrd="0" destOrd="0" presId="urn:microsoft.com/office/officeart/2005/8/layout/hierarchy6"/>
    <dgm:cxn modelId="{57971E23-1578-42D6-9C06-5B7128101ED7}" type="presOf" srcId="{FC25AC39-55F7-4380-9FF6-35BC59A134AC}" destId="{333D9512-B985-4385-9838-F476860FB50A}" srcOrd="0" destOrd="0" presId="urn:microsoft.com/office/officeart/2005/8/layout/hierarchy6"/>
    <dgm:cxn modelId="{A4B592A8-BC62-427A-8312-ACEE9C116386}" srcId="{C611BD2C-65BB-400B-896D-430ED335265B}" destId="{613739CE-E292-4B9D-9474-305226302F5F}" srcOrd="1" destOrd="0" parTransId="{0FE94CE0-CF11-4A5D-B675-DAE03ACE4D66}" sibTransId="{8E96FA3F-6A08-4C60-937B-ABE2E10E7939}"/>
    <dgm:cxn modelId="{FC9B33F8-5254-4277-BD0A-6F2287BFD5D0}" type="presOf" srcId="{4E4E43A4-B884-4584-907F-78D288056F08}" destId="{C03B8E7A-EBB6-41D3-885D-6A3AF9AB64BF}" srcOrd="0" destOrd="0" presId="urn:microsoft.com/office/officeart/2005/8/layout/hierarchy6"/>
    <dgm:cxn modelId="{EA86C46F-0CB3-4901-BE54-2CB4020B4C8B}" type="presOf" srcId="{926F3242-3E0A-45EC-8919-52D78F38C4ED}" destId="{2C7F030F-C428-4BC1-973C-3A310DA00424}" srcOrd="0" destOrd="0" presId="urn:microsoft.com/office/officeart/2005/8/layout/hierarchy6"/>
    <dgm:cxn modelId="{5E303F48-DAE4-4A1E-A9FC-474CE7AC93EF}" srcId="{05F8540F-8235-41C5-BD4F-EF8747678173}" destId="{C611BD2C-65BB-400B-896D-430ED335265B}" srcOrd="1" destOrd="0" parTransId="{776D63D2-CDCE-4E27-89E9-F2905BCBF78B}" sibTransId="{B424B726-E3D5-41AB-8A9C-15D134842EAB}"/>
    <dgm:cxn modelId="{BF25476B-8D5A-461B-BBB5-B2F8BAAA170A}" type="presOf" srcId="{613739CE-E292-4B9D-9474-305226302F5F}" destId="{A20908D6-D9BB-4D6B-B025-2EC098CBDF21}" srcOrd="0" destOrd="0" presId="urn:microsoft.com/office/officeart/2005/8/layout/hierarchy6"/>
    <dgm:cxn modelId="{76517616-DBC4-4BD4-9FA9-8EEBCB0381CB}" srcId="{926F3242-3E0A-45EC-8919-52D78F38C4ED}" destId="{0F3CD9CD-10F0-4796-985A-B49D35B8C073}" srcOrd="0" destOrd="0" parTransId="{4FE755EC-0052-4021-AFAE-65F46D1A3A22}" sibTransId="{82FA8802-F8C6-44EB-8842-361ABBF5DDC8}"/>
    <dgm:cxn modelId="{9660A30C-061E-423B-AB6F-9C1F8690172D}" type="presOf" srcId="{B66F0E31-87B9-4CFB-ADA0-E3147F022728}" destId="{C109E13B-6757-44FC-A1F0-3A63B1ABD827}" srcOrd="0" destOrd="0" presId="urn:microsoft.com/office/officeart/2005/8/layout/hierarchy6"/>
    <dgm:cxn modelId="{0F17499C-3096-4B1F-9251-921653896AE2}" type="presOf" srcId="{0F3CD9CD-10F0-4796-985A-B49D35B8C073}" destId="{127F2778-3B0D-4C15-80E0-F33C93591F69}" srcOrd="0" destOrd="0" presId="urn:microsoft.com/office/officeart/2005/8/layout/hierarchy6"/>
    <dgm:cxn modelId="{FBF5B5E6-F574-4036-8804-8303DE469BDB}" type="presOf" srcId="{3D297BB4-330D-44C3-B8B4-91D7D767C7F6}" destId="{A3F9343C-D656-44D5-8536-2AAEA231591A}" srcOrd="0" destOrd="0" presId="urn:microsoft.com/office/officeart/2005/8/layout/hierarchy6"/>
    <dgm:cxn modelId="{6897DB95-5383-4FE5-8ABE-93C68BC3566B}" srcId="{771382FC-CB71-4D51-A30C-36101AD22BCA}" destId="{FFEA991B-E4EC-40CC-A9A0-79CD07F3DBD5}" srcOrd="0" destOrd="0" parTransId="{604EA1A3-C9D3-4E62-B5FD-CF4A843560E8}" sibTransId="{C5D58A08-78B6-4D65-9361-648F14ABB66B}"/>
    <dgm:cxn modelId="{CAB9A0B9-D3CF-435B-87CE-559982D409D4}" type="presOf" srcId="{8AC50949-33F9-4548-AD2D-FED1E850DBC9}" destId="{60FB22FE-E72B-4C0D-BB34-6ECDF12449D4}" srcOrd="0" destOrd="0" presId="urn:microsoft.com/office/officeart/2005/8/layout/hierarchy6"/>
    <dgm:cxn modelId="{3FAAD380-BD91-490E-8C95-66D9D04C55CA}" type="presOf" srcId="{B7C931D5-6143-4F6E-9AFB-3E4140CF6A64}" destId="{5CC1CCFB-E0D4-4D00-9E35-9208F397FAF7}" srcOrd="0" destOrd="0" presId="urn:microsoft.com/office/officeart/2005/8/layout/hierarchy6"/>
    <dgm:cxn modelId="{F9E64459-C7AC-46AE-B9F3-37E6386CB6A7}" srcId="{3D297BB4-330D-44C3-B8B4-91D7D767C7F6}" destId="{4E4E43A4-B884-4584-907F-78D288056F08}" srcOrd="0" destOrd="0" parTransId="{B814429F-BD92-401B-BA97-DF016D143AB0}" sibTransId="{840ACEF1-A525-4310-A9B6-44D31A07D566}"/>
    <dgm:cxn modelId="{170703B2-1745-48AF-9BD8-2E4ED345C3D0}" type="presOf" srcId="{4FE755EC-0052-4021-AFAE-65F46D1A3A22}" destId="{A3E3C65B-C907-442B-B83E-5B4E95E3B0FE}" srcOrd="0" destOrd="0" presId="urn:microsoft.com/office/officeart/2005/8/layout/hierarchy6"/>
    <dgm:cxn modelId="{9FF8DE47-E020-43D4-8DAB-DCA5ECD877DF}" type="presOf" srcId="{019B7ADC-B4AC-46C1-A529-24A7AD6FD6F9}" destId="{A5926F53-B08C-4751-8069-0B76F3DB0C89}" srcOrd="0" destOrd="0" presId="urn:microsoft.com/office/officeart/2005/8/layout/hierarchy6"/>
    <dgm:cxn modelId="{54D40802-DEE4-4C59-A306-B3AE166A39FB}" srcId="{05F8540F-8235-41C5-BD4F-EF8747678173}" destId="{926F3242-3E0A-45EC-8919-52D78F38C4ED}" srcOrd="0" destOrd="0" parTransId="{A42C0D09-0628-47CB-846F-E7F329AE2DCE}" sibTransId="{2D39FD5B-A236-45E0-B74C-AB16D830BDEC}"/>
    <dgm:cxn modelId="{0F0471F2-2991-4234-BA5C-04294F613956}" type="presOf" srcId="{C611BD2C-65BB-400B-896D-430ED335265B}" destId="{FB1DC718-E55B-4B0B-95E1-58A361BAFC23}" srcOrd="0" destOrd="0" presId="urn:microsoft.com/office/officeart/2005/8/layout/hierarchy6"/>
    <dgm:cxn modelId="{CC561D4B-87C9-4767-A9BD-051B3CCBA0E0}" type="presOf" srcId="{C2B7EB41-BCEA-490E-A874-60EB11745C1D}" destId="{C35AD59E-96B8-4187-9DBB-6E189E1B0AEE}" srcOrd="0" destOrd="0" presId="urn:microsoft.com/office/officeart/2005/8/layout/hierarchy6"/>
    <dgm:cxn modelId="{6ACDAC73-5881-4512-B496-4349E08B77BE}" srcId="{926F3242-3E0A-45EC-8919-52D78F38C4ED}" destId="{8AC50949-33F9-4548-AD2D-FED1E850DBC9}" srcOrd="1" destOrd="0" parTransId="{C2B7EB41-BCEA-490E-A874-60EB11745C1D}" sibTransId="{8C53BC4F-6B2D-4FDD-B60D-5C181510F8B0}"/>
    <dgm:cxn modelId="{CE208D17-7A96-4F0A-B837-77E716F1D5BA}" type="presOf" srcId="{F10A4A9E-078D-4EDC-AFB0-B58B635EA592}" destId="{67149E8F-6105-475C-B1EC-4E00C2DB6042}" srcOrd="0" destOrd="0" presId="urn:microsoft.com/office/officeart/2005/8/layout/hierarchy6"/>
    <dgm:cxn modelId="{D7F5A96D-C946-4385-A669-EF807EA71B88}" srcId="{05F8540F-8235-41C5-BD4F-EF8747678173}" destId="{771382FC-CB71-4D51-A30C-36101AD22BCA}" srcOrd="2" destOrd="0" parTransId="{B7C931D5-6143-4F6E-9AFB-3E4140CF6A64}" sibTransId="{E9689C2F-D710-4A6B-A068-7DF7628F4645}"/>
    <dgm:cxn modelId="{A01FD37B-F8CB-4C0B-A66A-B86105E392A2}" type="presOf" srcId="{C353E1C4-3DD1-4837-9520-3882D183675F}" destId="{34003DC6-7593-496A-AEA2-6D76BAF8CE77}" srcOrd="0" destOrd="0" presId="urn:microsoft.com/office/officeart/2005/8/layout/hierarchy6"/>
    <dgm:cxn modelId="{81B2DE11-6274-467D-A595-067FC5D61D3E}" srcId="{4E4E43A4-B884-4584-907F-78D288056F08}" destId="{C353E1C4-3DD1-4837-9520-3882D183675F}" srcOrd="1" destOrd="0" parTransId="{233338F5-57E4-45A4-91BD-B43338F5A2E7}" sibTransId="{A4EBAFD0-B95D-4D84-9D3E-2E75CF9C7DF3}"/>
    <dgm:cxn modelId="{C7BE17B2-950C-445D-B6C1-E20FEBF6B842}" srcId="{4E4E43A4-B884-4584-907F-78D288056F08}" destId="{05F8540F-8235-41C5-BD4F-EF8747678173}" srcOrd="0" destOrd="0" parTransId="{019B7ADC-B4AC-46C1-A529-24A7AD6FD6F9}" sibTransId="{A2768BF7-FD02-41A3-9346-880E76E20451}"/>
    <dgm:cxn modelId="{0D716FDB-DC88-48E8-8FE5-5C53311FC56E}" type="presOf" srcId="{776D63D2-CDCE-4E27-89E9-F2905BCBF78B}" destId="{B8C8A531-2B37-41E8-B7C9-05506AE6DCBF}" srcOrd="0" destOrd="0" presId="urn:microsoft.com/office/officeart/2005/8/layout/hierarchy6"/>
    <dgm:cxn modelId="{7C11530F-D8C3-481E-924D-A17C384ED41A}" type="presOf" srcId="{A42C0D09-0628-47CB-846F-E7F329AE2DCE}" destId="{DB56EB52-C396-407C-A148-D6A7728BCAAA}" srcOrd="0" destOrd="0" presId="urn:microsoft.com/office/officeart/2005/8/layout/hierarchy6"/>
    <dgm:cxn modelId="{7CF7EEA5-0AB5-46A5-AD61-DDB63AC42F6D}" type="presOf" srcId="{233338F5-57E4-45A4-91BD-B43338F5A2E7}" destId="{58FC2E09-5B24-475E-B16B-553869C4AE6D}" srcOrd="0" destOrd="0" presId="urn:microsoft.com/office/officeart/2005/8/layout/hierarchy6"/>
    <dgm:cxn modelId="{22C69A73-1514-4A25-88DB-31D94D8D8426}" type="presParOf" srcId="{A3F9343C-D656-44D5-8536-2AAEA231591A}" destId="{E8CF609C-9C55-43AC-BC91-6F816241AC6F}" srcOrd="0" destOrd="0" presId="urn:microsoft.com/office/officeart/2005/8/layout/hierarchy6"/>
    <dgm:cxn modelId="{6CF2D229-B1D9-478E-ABB1-4FA4C4D0DD4B}" type="presParOf" srcId="{E8CF609C-9C55-43AC-BC91-6F816241AC6F}" destId="{E3B03724-294B-4356-815A-71C72EC47154}" srcOrd="0" destOrd="0" presId="urn:microsoft.com/office/officeart/2005/8/layout/hierarchy6"/>
    <dgm:cxn modelId="{137B6827-89CF-4620-9EF7-7E1271374EBA}" type="presParOf" srcId="{E3B03724-294B-4356-815A-71C72EC47154}" destId="{082FE5A9-5A34-4A60-A4F9-C7CA93C451E5}" srcOrd="0" destOrd="0" presId="urn:microsoft.com/office/officeart/2005/8/layout/hierarchy6"/>
    <dgm:cxn modelId="{21617870-DDD8-47FF-82F2-0946D1874D10}" type="presParOf" srcId="{082FE5A9-5A34-4A60-A4F9-C7CA93C451E5}" destId="{C03B8E7A-EBB6-41D3-885D-6A3AF9AB64BF}" srcOrd="0" destOrd="0" presId="urn:microsoft.com/office/officeart/2005/8/layout/hierarchy6"/>
    <dgm:cxn modelId="{893366F6-57EE-4E2A-BE5E-A02685A95B63}" type="presParOf" srcId="{082FE5A9-5A34-4A60-A4F9-C7CA93C451E5}" destId="{32E95C50-4AB0-42EE-8C11-E22375809C32}" srcOrd="1" destOrd="0" presId="urn:microsoft.com/office/officeart/2005/8/layout/hierarchy6"/>
    <dgm:cxn modelId="{FA29AA7B-F501-47F8-A27F-274D08EFF3A7}" type="presParOf" srcId="{32E95C50-4AB0-42EE-8C11-E22375809C32}" destId="{A5926F53-B08C-4751-8069-0B76F3DB0C89}" srcOrd="0" destOrd="0" presId="urn:microsoft.com/office/officeart/2005/8/layout/hierarchy6"/>
    <dgm:cxn modelId="{478AFFD2-2B95-40F2-86F4-5EDCAEAA6FD3}" type="presParOf" srcId="{32E95C50-4AB0-42EE-8C11-E22375809C32}" destId="{341B386C-47D2-4884-827C-28C2AF8C96F0}" srcOrd="1" destOrd="0" presId="urn:microsoft.com/office/officeart/2005/8/layout/hierarchy6"/>
    <dgm:cxn modelId="{257CFAF5-FEFB-46AE-AB24-AED4C4E52941}" type="presParOf" srcId="{341B386C-47D2-4884-827C-28C2AF8C96F0}" destId="{16B42CBF-47F9-48D4-9B0A-2194A1824431}" srcOrd="0" destOrd="0" presId="urn:microsoft.com/office/officeart/2005/8/layout/hierarchy6"/>
    <dgm:cxn modelId="{6E94DB11-108E-40C5-BFF8-3B96AE1B281A}" type="presParOf" srcId="{341B386C-47D2-4884-827C-28C2AF8C96F0}" destId="{FFC554B3-07BE-443A-891E-86BBC2157836}" srcOrd="1" destOrd="0" presId="urn:microsoft.com/office/officeart/2005/8/layout/hierarchy6"/>
    <dgm:cxn modelId="{CAF9A33E-5119-4882-BE54-CD27C623A7DE}" type="presParOf" srcId="{FFC554B3-07BE-443A-891E-86BBC2157836}" destId="{DB56EB52-C396-407C-A148-D6A7728BCAAA}" srcOrd="0" destOrd="0" presId="urn:microsoft.com/office/officeart/2005/8/layout/hierarchy6"/>
    <dgm:cxn modelId="{B4D0A1A2-9302-44E3-8BFE-30A98E4F818A}" type="presParOf" srcId="{FFC554B3-07BE-443A-891E-86BBC2157836}" destId="{61BD32CB-6C23-420D-A3A2-40B8331F1599}" srcOrd="1" destOrd="0" presId="urn:microsoft.com/office/officeart/2005/8/layout/hierarchy6"/>
    <dgm:cxn modelId="{2AEA1629-B0AC-420B-9E7C-96DAC02ED892}" type="presParOf" srcId="{61BD32CB-6C23-420D-A3A2-40B8331F1599}" destId="{2C7F030F-C428-4BC1-973C-3A310DA00424}" srcOrd="0" destOrd="0" presId="urn:microsoft.com/office/officeart/2005/8/layout/hierarchy6"/>
    <dgm:cxn modelId="{E80981F5-C166-430B-9294-133D3C505134}" type="presParOf" srcId="{61BD32CB-6C23-420D-A3A2-40B8331F1599}" destId="{CB81FA59-A65B-4EC0-862F-85D9736D9048}" srcOrd="1" destOrd="0" presId="urn:microsoft.com/office/officeart/2005/8/layout/hierarchy6"/>
    <dgm:cxn modelId="{D4D6E938-EFA6-46CF-89C7-F9B70620BA17}" type="presParOf" srcId="{CB81FA59-A65B-4EC0-862F-85D9736D9048}" destId="{A3E3C65B-C907-442B-B83E-5B4E95E3B0FE}" srcOrd="0" destOrd="0" presId="urn:microsoft.com/office/officeart/2005/8/layout/hierarchy6"/>
    <dgm:cxn modelId="{0AB1745A-083F-42BA-B496-7F9D96EDEB77}" type="presParOf" srcId="{CB81FA59-A65B-4EC0-862F-85D9736D9048}" destId="{24C713FC-D061-4CAD-B431-84C9A3D60DCD}" srcOrd="1" destOrd="0" presId="urn:microsoft.com/office/officeart/2005/8/layout/hierarchy6"/>
    <dgm:cxn modelId="{4260FDE7-A880-4AEF-A77D-FC8B146F52E6}" type="presParOf" srcId="{24C713FC-D061-4CAD-B431-84C9A3D60DCD}" destId="{127F2778-3B0D-4C15-80E0-F33C93591F69}" srcOrd="0" destOrd="0" presId="urn:microsoft.com/office/officeart/2005/8/layout/hierarchy6"/>
    <dgm:cxn modelId="{4BF23724-5615-455E-87E1-3677A18AC8A9}" type="presParOf" srcId="{24C713FC-D061-4CAD-B431-84C9A3D60DCD}" destId="{ECC52109-702A-4157-9FAD-D5F1223D2D53}" srcOrd="1" destOrd="0" presId="urn:microsoft.com/office/officeart/2005/8/layout/hierarchy6"/>
    <dgm:cxn modelId="{AE932572-2A0A-4EBC-914A-8337858C33CC}" type="presParOf" srcId="{CB81FA59-A65B-4EC0-862F-85D9736D9048}" destId="{C35AD59E-96B8-4187-9DBB-6E189E1B0AEE}" srcOrd="2" destOrd="0" presId="urn:microsoft.com/office/officeart/2005/8/layout/hierarchy6"/>
    <dgm:cxn modelId="{84B19068-3FB2-47E3-AA22-CE56DB920E62}" type="presParOf" srcId="{CB81FA59-A65B-4EC0-862F-85D9736D9048}" destId="{39D182C5-95C4-40F3-902C-E8B24E65638B}" srcOrd="3" destOrd="0" presId="urn:microsoft.com/office/officeart/2005/8/layout/hierarchy6"/>
    <dgm:cxn modelId="{177AC4DB-AEE4-4ED4-AB78-5FED5B168991}" type="presParOf" srcId="{39D182C5-95C4-40F3-902C-E8B24E65638B}" destId="{60FB22FE-E72B-4C0D-BB34-6ECDF12449D4}" srcOrd="0" destOrd="0" presId="urn:microsoft.com/office/officeart/2005/8/layout/hierarchy6"/>
    <dgm:cxn modelId="{F488BE53-B1A5-4D5A-A121-A01623A1B126}" type="presParOf" srcId="{39D182C5-95C4-40F3-902C-E8B24E65638B}" destId="{313993E3-00E2-4567-8622-88A602B98907}" srcOrd="1" destOrd="0" presId="urn:microsoft.com/office/officeart/2005/8/layout/hierarchy6"/>
    <dgm:cxn modelId="{607AC75A-E952-4505-A5D2-829FFB899C58}" type="presParOf" srcId="{FFC554B3-07BE-443A-891E-86BBC2157836}" destId="{B8C8A531-2B37-41E8-B7C9-05506AE6DCBF}" srcOrd="2" destOrd="0" presId="urn:microsoft.com/office/officeart/2005/8/layout/hierarchy6"/>
    <dgm:cxn modelId="{D71D70D5-7C4E-4AAB-9731-272FEAA135DB}" type="presParOf" srcId="{FFC554B3-07BE-443A-891E-86BBC2157836}" destId="{23291DD6-4900-49DA-867C-12CE45DFB7C0}" srcOrd="3" destOrd="0" presId="urn:microsoft.com/office/officeart/2005/8/layout/hierarchy6"/>
    <dgm:cxn modelId="{ED961289-8A2D-4BFE-8884-0D2AA3C7EA19}" type="presParOf" srcId="{23291DD6-4900-49DA-867C-12CE45DFB7C0}" destId="{FB1DC718-E55B-4B0B-95E1-58A361BAFC23}" srcOrd="0" destOrd="0" presId="urn:microsoft.com/office/officeart/2005/8/layout/hierarchy6"/>
    <dgm:cxn modelId="{8A5A8811-C8D2-44F7-8E31-0E9F316F434C}" type="presParOf" srcId="{23291DD6-4900-49DA-867C-12CE45DFB7C0}" destId="{7B467C1F-89DF-4514-A76B-43334BBD421D}" srcOrd="1" destOrd="0" presId="urn:microsoft.com/office/officeart/2005/8/layout/hierarchy6"/>
    <dgm:cxn modelId="{0E1CB839-2577-4C40-8D4B-4E727FE7461F}" type="presParOf" srcId="{7B467C1F-89DF-4514-A76B-43334BBD421D}" destId="{ED08AF5D-EA28-467B-BB72-91FEF0DBC312}" srcOrd="0" destOrd="0" presId="urn:microsoft.com/office/officeart/2005/8/layout/hierarchy6"/>
    <dgm:cxn modelId="{341DA014-02FC-4894-8456-6322057771D6}" type="presParOf" srcId="{7B467C1F-89DF-4514-A76B-43334BBD421D}" destId="{2670D890-7EED-4490-B591-CDCCE23D3638}" srcOrd="1" destOrd="0" presId="urn:microsoft.com/office/officeart/2005/8/layout/hierarchy6"/>
    <dgm:cxn modelId="{AFC66988-67CE-4D7C-A050-2DDD9D7D997D}" type="presParOf" srcId="{2670D890-7EED-4490-B591-CDCCE23D3638}" destId="{67149E8F-6105-475C-B1EC-4E00C2DB6042}" srcOrd="0" destOrd="0" presId="urn:microsoft.com/office/officeart/2005/8/layout/hierarchy6"/>
    <dgm:cxn modelId="{D1D0A521-CFC0-4A77-8468-3261F003F4BD}" type="presParOf" srcId="{2670D890-7EED-4490-B591-CDCCE23D3638}" destId="{21A81B25-086F-4B13-85D9-CA390825788F}" srcOrd="1" destOrd="0" presId="urn:microsoft.com/office/officeart/2005/8/layout/hierarchy6"/>
    <dgm:cxn modelId="{CA48158E-056A-4BB9-98F4-A0B4C70794EF}" type="presParOf" srcId="{7B467C1F-89DF-4514-A76B-43334BBD421D}" destId="{0143C54B-DEC3-49F4-89FB-62C414E45F6D}" srcOrd="2" destOrd="0" presId="urn:microsoft.com/office/officeart/2005/8/layout/hierarchy6"/>
    <dgm:cxn modelId="{CC59678C-40A7-41C7-8918-B3729366722C}" type="presParOf" srcId="{7B467C1F-89DF-4514-A76B-43334BBD421D}" destId="{3CF21A2F-195F-42E1-9B63-9E184ECA1653}" srcOrd="3" destOrd="0" presId="urn:microsoft.com/office/officeart/2005/8/layout/hierarchy6"/>
    <dgm:cxn modelId="{DE5EBF0D-4E30-4A49-BEEC-FD95C1043ED2}" type="presParOf" srcId="{3CF21A2F-195F-42E1-9B63-9E184ECA1653}" destId="{A20908D6-D9BB-4D6B-B025-2EC098CBDF21}" srcOrd="0" destOrd="0" presId="urn:microsoft.com/office/officeart/2005/8/layout/hierarchy6"/>
    <dgm:cxn modelId="{A43176C0-6E56-4665-83FA-22DBE3F87C7A}" type="presParOf" srcId="{3CF21A2F-195F-42E1-9B63-9E184ECA1653}" destId="{F0559568-8F22-405E-AABE-9918FB914863}" srcOrd="1" destOrd="0" presId="urn:microsoft.com/office/officeart/2005/8/layout/hierarchy6"/>
    <dgm:cxn modelId="{A97EFFB4-174B-40BC-9F05-DABCF0CFC688}" type="presParOf" srcId="{FFC554B3-07BE-443A-891E-86BBC2157836}" destId="{5CC1CCFB-E0D4-4D00-9E35-9208F397FAF7}" srcOrd="4" destOrd="0" presId="urn:microsoft.com/office/officeart/2005/8/layout/hierarchy6"/>
    <dgm:cxn modelId="{4A1A0366-259B-4461-9AD6-5A7B8D644FFD}" type="presParOf" srcId="{FFC554B3-07BE-443A-891E-86BBC2157836}" destId="{804F7582-8A09-4CD3-80DD-0001909B898A}" srcOrd="5" destOrd="0" presId="urn:microsoft.com/office/officeart/2005/8/layout/hierarchy6"/>
    <dgm:cxn modelId="{8C14B890-0BCD-4F0A-96AE-F827CE9A02FB}" type="presParOf" srcId="{804F7582-8A09-4CD3-80DD-0001909B898A}" destId="{090685D2-7E63-4BB1-A5B0-F91F9CDDEADC}" srcOrd="0" destOrd="0" presId="urn:microsoft.com/office/officeart/2005/8/layout/hierarchy6"/>
    <dgm:cxn modelId="{39E85353-EA01-45CD-8E64-20B5E53E0F39}" type="presParOf" srcId="{804F7582-8A09-4CD3-80DD-0001909B898A}" destId="{C3727523-8B9F-430D-B821-404CAD377C55}" srcOrd="1" destOrd="0" presId="urn:microsoft.com/office/officeart/2005/8/layout/hierarchy6"/>
    <dgm:cxn modelId="{D9F2BB61-F446-47F6-B695-4DC8CDF955EC}" type="presParOf" srcId="{C3727523-8B9F-430D-B821-404CAD377C55}" destId="{84CBDC19-390A-4A08-B281-58A370231C03}" srcOrd="0" destOrd="0" presId="urn:microsoft.com/office/officeart/2005/8/layout/hierarchy6"/>
    <dgm:cxn modelId="{CBB3BFB5-98F7-4114-AECA-C530E567BCF3}" type="presParOf" srcId="{C3727523-8B9F-430D-B821-404CAD377C55}" destId="{46C9662F-4F50-4565-85EC-7FCD9E391A1A}" srcOrd="1" destOrd="0" presId="urn:microsoft.com/office/officeart/2005/8/layout/hierarchy6"/>
    <dgm:cxn modelId="{0065DE4F-C017-4B10-AA37-64FBAD8FF2CC}" type="presParOf" srcId="{46C9662F-4F50-4565-85EC-7FCD9E391A1A}" destId="{2CE91F79-DE8B-4893-9424-B579A45C1CD0}" srcOrd="0" destOrd="0" presId="urn:microsoft.com/office/officeart/2005/8/layout/hierarchy6"/>
    <dgm:cxn modelId="{733299B4-8D8C-4830-9514-B5D978301EC0}" type="presParOf" srcId="{46C9662F-4F50-4565-85EC-7FCD9E391A1A}" destId="{2B54C6EC-E901-452F-BE6F-DB5F00D41327}" srcOrd="1" destOrd="0" presId="urn:microsoft.com/office/officeart/2005/8/layout/hierarchy6"/>
    <dgm:cxn modelId="{3522B87A-E62B-494F-AD9B-957B1863313E}" type="presParOf" srcId="{C3727523-8B9F-430D-B821-404CAD377C55}" destId="{333D9512-B985-4385-9838-F476860FB50A}" srcOrd="2" destOrd="0" presId="urn:microsoft.com/office/officeart/2005/8/layout/hierarchy6"/>
    <dgm:cxn modelId="{77C33866-BF4B-4A2C-A334-44B97D54DA17}" type="presParOf" srcId="{C3727523-8B9F-430D-B821-404CAD377C55}" destId="{A1B5EABB-E0BA-4EB6-B0C7-8AD188A94FC8}" srcOrd="3" destOrd="0" presId="urn:microsoft.com/office/officeart/2005/8/layout/hierarchy6"/>
    <dgm:cxn modelId="{5776C19E-AA12-4384-BEAE-DEE8C02F3E7E}" type="presParOf" srcId="{A1B5EABB-E0BA-4EB6-B0C7-8AD188A94FC8}" destId="{C109E13B-6757-44FC-A1F0-3A63B1ABD827}" srcOrd="0" destOrd="0" presId="urn:microsoft.com/office/officeart/2005/8/layout/hierarchy6"/>
    <dgm:cxn modelId="{1ABCCCE2-D8D4-415C-AFAA-164A98DE89F8}" type="presParOf" srcId="{A1B5EABB-E0BA-4EB6-B0C7-8AD188A94FC8}" destId="{4866AD50-B56D-48ED-8B64-7F1FA67991D1}" srcOrd="1" destOrd="0" presId="urn:microsoft.com/office/officeart/2005/8/layout/hierarchy6"/>
    <dgm:cxn modelId="{C684D628-7D5F-4D4C-BEFB-E0F21A1A3E6F}" type="presParOf" srcId="{32E95C50-4AB0-42EE-8C11-E22375809C32}" destId="{58FC2E09-5B24-475E-B16B-553869C4AE6D}" srcOrd="2" destOrd="0" presId="urn:microsoft.com/office/officeart/2005/8/layout/hierarchy6"/>
    <dgm:cxn modelId="{6C94F2C7-6619-4CB8-B1E9-003836D344F2}" type="presParOf" srcId="{32E95C50-4AB0-42EE-8C11-E22375809C32}" destId="{C3D44081-5B10-4FAE-8038-4C60F2C6C786}" srcOrd="3" destOrd="0" presId="urn:microsoft.com/office/officeart/2005/8/layout/hierarchy6"/>
    <dgm:cxn modelId="{98D68975-1740-4229-AA95-4B78CCFEEB2C}" type="presParOf" srcId="{C3D44081-5B10-4FAE-8038-4C60F2C6C786}" destId="{34003DC6-7593-496A-AEA2-6D76BAF8CE77}" srcOrd="0" destOrd="0" presId="urn:microsoft.com/office/officeart/2005/8/layout/hierarchy6"/>
    <dgm:cxn modelId="{8ECC0170-E7DF-47EC-AE7C-34D53442D850}" type="presParOf" srcId="{C3D44081-5B10-4FAE-8038-4C60F2C6C786}" destId="{59CC951E-D2B9-477D-9449-D23793400EB2}" srcOrd="1" destOrd="0" presId="urn:microsoft.com/office/officeart/2005/8/layout/hierarchy6"/>
    <dgm:cxn modelId="{CA594283-0681-4DFF-84C0-46F6E2104973}" type="presParOf" srcId="{A3F9343C-D656-44D5-8536-2AAEA231591A}" destId="{E229D875-CBDF-4C83-A570-B5D56452B14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3B8E7A-EBB6-41D3-885D-6A3AF9AB64BF}">
      <dsp:nvSpPr>
        <dsp:cNvPr id="0" name=""/>
        <dsp:cNvSpPr/>
      </dsp:nvSpPr>
      <dsp:spPr>
        <a:xfrm>
          <a:off x="4100504" y="310527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Managing Director </a:t>
          </a:r>
          <a:r>
            <a:rPr lang="en-US" sz="1200" kern="1200" dirty="0" err="1" smtClean="0"/>
            <a:t>viadonau</a:t>
          </a:r>
          <a:endParaRPr lang="en-GB" sz="1200" kern="1200" dirty="0"/>
        </a:p>
      </dsp:txBody>
      <dsp:txXfrm>
        <a:off x="4121029" y="331052"/>
        <a:ext cx="1010114" cy="659726"/>
      </dsp:txXfrm>
    </dsp:sp>
    <dsp:sp modelId="{A5926F53-B08C-4751-8069-0B76F3DB0C89}">
      <dsp:nvSpPr>
        <dsp:cNvPr id="0" name=""/>
        <dsp:cNvSpPr/>
      </dsp:nvSpPr>
      <dsp:spPr>
        <a:xfrm>
          <a:off x="3942829" y="1011303"/>
          <a:ext cx="683256" cy="280310"/>
        </a:xfrm>
        <a:custGeom>
          <a:avLst/>
          <a:gdLst/>
          <a:ahLst/>
          <a:cxnLst/>
          <a:rect l="0" t="0" r="0" b="0"/>
          <a:pathLst>
            <a:path>
              <a:moveTo>
                <a:pt x="683256" y="0"/>
              </a:moveTo>
              <a:lnTo>
                <a:pt x="683256" y="140155"/>
              </a:lnTo>
              <a:lnTo>
                <a:pt x="0" y="140155"/>
              </a:lnTo>
              <a:lnTo>
                <a:pt x="0" y="2803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B42CBF-47F9-48D4-9B0A-2194A1824431}">
      <dsp:nvSpPr>
        <dsp:cNvPr id="0" name=""/>
        <dsp:cNvSpPr/>
      </dsp:nvSpPr>
      <dsp:spPr>
        <a:xfrm>
          <a:off x="3417247" y="1291613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Head of Flood Emergency Response</a:t>
          </a:r>
          <a:endParaRPr lang="en-GB" sz="1200" kern="1200" dirty="0"/>
        </a:p>
      </dsp:txBody>
      <dsp:txXfrm>
        <a:off x="3437772" y="1312138"/>
        <a:ext cx="1010114" cy="659726"/>
      </dsp:txXfrm>
    </dsp:sp>
    <dsp:sp modelId="{DB56EB52-C396-407C-A148-D6A7728BCAAA}">
      <dsp:nvSpPr>
        <dsp:cNvPr id="0" name=""/>
        <dsp:cNvSpPr/>
      </dsp:nvSpPr>
      <dsp:spPr>
        <a:xfrm>
          <a:off x="1209801" y="1992390"/>
          <a:ext cx="2733027" cy="280310"/>
        </a:xfrm>
        <a:custGeom>
          <a:avLst/>
          <a:gdLst/>
          <a:ahLst/>
          <a:cxnLst/>
          <a:rect l="0" t="0" r="0" b="0"/>
          <a:pathLst>
            <a:path>
              <a:moveTo>
                <a:pt x="2733027" y="0"/>
              </a:moveTo>
              <a:lnTo>
                <a:pt x="2733027" y="140155"/>
              </a:lnTo>
              <a:lnTo>
                <a:pt x="0" y="140155"/>
              </a:lnTo>
              <a:lnTo>
                <a:pt x="0" y="2803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F030F-C428-4BC1-973C-3A310DA00424}">
      <dsp:nvSpPr>
        <dsp:cNvPr id="0" name=""/>
        <dsp:cNvSpPr/>
      </dsp:nvSpPr>
      <dsp:spPr>
        <a:xfrm>
          <a:off x="684219" y="2272700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Head of Outpost</a:t>
          </a:r>
          <a:endParaRPr lang="en-GB" sz="1200" kern="1200" dirty="0"/>
        </a:p>
      </dsp:txBody>
      <dsp:txXfrm>
        <a:off x="704744" y="2293225"/>
        <a:ext cx="1010114" cy="659726"/>
      </dsp:txXfrm>
    </dsp:sp>
    <dsp:sp modelId="{A3E3C65B-C907-442B-B83E-5B4E95E3B0FE}">
      <dsp:nvSpPr>
        <dsp:cNvPr id="0" name=""/>
        <dsp:cNvSpPr/>
      </dsp:nvSpPr>
      <dsp:spPr>
        <a:xfrm>
          <a:off x="526544" y="2973477"/>
          <a:ext cx="683256" cy="280310"/>
        </a:xfrm>
        <a:custGeom>
          <a:avLst/>
          <a:gdLst/>
          <a:ahLst/>
          <a:cxnLst/>
          <a:rect l="0" t="0" r="0" b="0"/>
          <a:pathLst>
            <a:path>
              <a:moveTo>
                <a:pt x="683256" y="0"/>
              </a:moveTo>
              <a:lnTo>
                <a:pt x="683256" y="140155"/>
              </a:lnTo>
              <a:lnTo>
                <a:pt x="0" y="140155"/>
              </a:lnTo>
              <a:lnTo>
                <a:pt x="0" y="2803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7F2778-3B0D-4C15-80E0-F33C93591F69}">
      <dsp:nvSpPr>
        <dsp:cNvPr id="0" name=""/>
        <dsp:cNvSpPr/>
      </dsp:nvSpPr>
      <dsp:spPr>
        <a:xfrm>
          <a:off x="962" y="3253787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Guard I</a:t>
          </a:r>
          <a:endParaRPr lang="en-GB" sz="1200" kern="1200" dirty="0"/>
        </a:p>
      </dsp:txBody>
      <dsp:txXfrm>
        <a:off x="21487" y="3274312"/>
        <a:ext cx="1010114" cy="659726"/>
      </dsp:txXfrm>
    </dsp:sp>
    <dsp:sp modelId="{C35AD59E-96B8-4187-9DBB-6E189E1B0AEE}">
      <dsp:nvSpPr>
        <dsp:cNvPr id="0" name=""/>
        <dsp:cNvSpPr/>
      </dsp:nvSpPr>
      <dsp:spPr>
        <a:xfrm>
          <a:off x="1209801" y="2973477"/>
          <a:ext cx="683256" cy="280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55"/>
              </a:lnTo>
              <a:lnTo>
                <a:pt x="683256" y="140155"/>
              </a:lnTo>
              <a:lnTo>
                <a:pt x="683256" y="2803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B22FE-E72B-4C0D-BB34-6ECDF12449D4}">
      <dsp:nvSpPr>
        <dsp:cNvPr id="0" name=""/>
        <dsp:cNvSpPr/>
      </dsp:nvSpPr>
      <dsp:spPr>
        <a:xfrm>
          <a:off x="1367476" y="3253787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Guard II</a:t>
          </a:r>
          <a:endParaRPr lang="en-GB" sz="1200" kern="1200" dirty="0"/>
        </a:p>
      </dsp:txBody>
      <dsp:txXfrm>
        <a:off x="1388001" y="3274312"/>
        <a:ext cx="1010114" cy="659726"/>
      </dsp:txXfrm>
    </dsp:sp>
    <dsp:sp modelId="{B8C8A531-2B37-41E8-B7C9-05506AE6DCBF}">
      <dsp:nvSpPr>
        <dsp:cNvPr id="0" name=""/>
        <dsp:cNvSpPr/>
      </dsp:nvSpPr>
      <dsp:spPr>
        <a:xfrm>
          <a:off x="3897109" y="1992390"/>
          <a:ext cx="91440" cy="2803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03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1DC718-E55B-4B0B-95E1-58A361BAFC23}">
      <dsp:nvSpPr>
        <dsp:cNvPr id="0" name=""/>
        <dsp:cNvSpPr/>
      </dsp:nvSpPr>
      <dsp:spPr>
        <a:xfrm>
          <a:off x="3417247" y="2272700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Head of Outpost</a:t>
          </a:r>
          <a:endParaRPr lang="en-GB" sz="1200" kern="1200" dirty="0"/>
        </a:p>
      </dsp:txBody>
      <dsp:txXfrm>
        <a:off x="3437772" y="2293225"/>
        <a:ext cx="1010114" cy="659726"/>
      </dsp:txXfrm>
    </dsp:sp>
    <dsp:sp modelId="{ED08AF5D-EA28-467B-BB72-91FEF0DBC312}">
      <dsp:nvSpPr>
        <dsp:cNvPr id="0" name=""/>
        <dsp:cNvSpPr/>
      </dsp:nvSpPr>
      <dsp:spPr>
        <a:xfrm>
          <a:off x="3259572" y="2973477"/>
          <a:ext cx="683256" cy="280310"/>
        </a:xfrm>
        <a:custGeom>
          <a:avLst/>
          <a:gdLst/>
          <a:ahLst/>
          <a:cxnLst/>
          <a:rect l="0" t="0" r="0" b="0"/>
          <a:pathLst>
            <a:path>
              <a:moveTo>
                <a:pt x="683256" y="0"/>
              </a:moveTo>
              <a:lnTo>
                <a:pt x="683256" y="140155"/>
              </a:lnTo>
              <a:lnTo>
                <a:pt x="0" y="140155"/>
              </a:lnTo>
              <a:lnTo>
                <a:pt x="0" y="2803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49E8F-6105-475C-B1EC-4E00C2DB6042}">
      <dsp:nvSpPr>
        <dsp:cNvPr id="0" name=""/>
        <dsp:cNvSpPr/>
      </dsp:nvSpPr>
      <dsp:spPr>
        <a:xfrm>
          <a:off x="2733990" y="3253787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Guard I	</a:t>
          </a:r>
          <a:endParaRPr lang="en-GB" sz="1200" kern="1200" dirty="0"/>
        </a:p>
      </dsp:txBody>
      <dsp:txXfrm>
        <a:off x="2754515" y="3274312"/>
        <a:ext cx="1010114" cy="659726"/>
      </dsp:txXfrm>
    </dsp:sp>
    <dsp:sp modelId="{0143C54B-DEC3-49F4-89FB-62C414E45F6D}">
      <dsp:nvSpPr>
        <dsp:cNvPr id="0" name=""/>
        <dsp:cNvSpPr/>
      </dsp:nvSpPr>
      <dsp:spPr>
        <a:xfrm>
          <a:off x="3942829" y="2973477"/>
          <a:ext cx="683256" cy="280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55"/>
              </a:lnTo>
              <a:lnTo>
                <a:pt x="683256" y="140155"/>
              </a:lnTo>
              <a:lnTo>
                <a:pt x="683256" y="2803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908D6-D9BB-4D6B-B025-2EC098CBDF21}">
      <dsp:nvSpPr>
        <dsp:cNvPr id="0" name=""/>
        <dsp:cNvSpPr/>
      </dsp:nvSpPr>
      <dsp:spPr>
        <a:xfrm>
          <a:off x="4100504" y="3253787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Guard II</a:t>
          </a:r>
          <a:endParaRPr lang="en-GB" sz="1200" kern="1200" dirty="0"/>
        </a:p>
      </dsp:txBody>
      <dsp:txXfrm>
        <a:off x="4121029" y="3274312"/>
        <a:ext cx="1010114" cy="659726"/>
      </dsp:txXfrm>
    </dsp:sp>
    <dsp:sp modelId="{5CC1CCFB-E0D4-4D00-9E35-9208F397FAF7}">
      <dsp:nvSpPr>
        <dsp:cNvPr id="0" name=""/>
        <dsp:cNvSpPr/>
      </dsp:nvSpPr>
      <dsp:spPr>
        <a:xfrm>
          <a:off x="3942829" y="1992390"/>
          <a:ext cx="2733027" cy="280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55"/>
              </a:lnTo>
              <a:lnTo>
                <a:pt x="2733027" y="140155"/>
              </a:lnTo>
              <a:lnTo>
                <a:pt x="2733027" y="2803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685D2-7E63-4BB1-A5B0-F91F9CDDEADC}">
      <dsp:nvSpPr>
        <dsp:cNvPr id="0" name=""/>
        <dsp:cNvSpPr/>
      </dsp:nvSpPr>
      <dsp:spPr>
        <a:xfrm>
          <a:off x="6150274" y="2272700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Head of Outpost</a:t>
          </a:r>
          <a:endParaRPr lang="en-GB" sz="1200" kern="1200" dirty="0"/>
        </a:p>
      </dsp:txBody>
      <dsp:txXfrm>
        <a:off x="6170799" y="2293225"/>
        <a:ext cx="1010114" cy="659726"/>
      </dsp:txXfrm>
    </dsp:sp>
    <dsp:sp modelId="{84CBDC19-390A-4A08-B281-58A370231C03}">
      <dsp:nvSpPr>
        <dsp:cNvPr id="0" name=""/>
        <dsp:cNvSpPr/>
      </dsp:nvSpPr>
      <dsp:spPr>
        <a:xfrm>
          <a:off x="5992600" y="2973477"/>
          <a:ext cx="683256" cy="280310"/>
        </a:xfrm>
        <a:custGeom>
          <a:avLst/>
          <a:gdLst/>
          <a:ahLst/>
          <a:cxnLst/>
          <a:rect l="0" t="0" r="0" b="0"/>
          <a:pathLst>
            <a:path>
              <a:moveTo>
                <a:pt x="683256" y="0"/>
              </a:moveTo>
              <a:lnTo>
                <a:pt x="683256" y="140155"/>
              </a:lnTo>
              <a:lnTo>
                <a:pt x="0" y="140155"/>
              </a:lnTo>
              <a:lnTo>
                <a:pt x="0" y="2803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91F79-DE8B-4893-9424-B579A45C1CD0}">
      <dsp:nvSpPr>
        <dsp:cNvPr id="0" name=""/>
        <dsp:cNvSpPr/>
      </dsp:nvSpPr>
      <dsp:spPr>
        <a:xfrm>
          <a:off x="5467018" y="3253787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Guard I</a:t>
          </a:r>
          <a:endParaRPr lang="en-GB" sz="1200" kern="1200" dirty="0"/>
        </a:p>
      </dsp:txBody>
      <dsp:txXfrm>
        <a:off x="5487543" y="3274312"/>
        <a:ext cx="1010114" cy="659726"/>
      </dsp:txXfrm>
    </dsp:sp>
    <dsp:sp modelId="{333D9512-B985-4385-9838-F476860FB50A}">
      <dsp:nvSpPr>
        <dsp:cNvPr id="0" name=""/>
        <dsp:cNvSpPr/>
      </dsp:nvSpPr>
      <dsp:spPr>
        <a:xfrm>
          <a:off x="6675857" y="2973477"/>
          <a:ext cx="683256" cy="280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55"/>
              </a:lnTo>
              <a:lnTo>
                <a:pt x="683256" y="140155"/>
              </a:lnTo>
              <a:lnTo>
                <a:pt x="683256" y="2803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9E13B-6757-44FC-A1F0-3A63B1ABD827}">
      <dsp:nvSpPr>
        <dsp:cNvPr id="0" name=""/>
        <dsp:cNvSpPr/>
      </dsp:nvSpPr>
      <dsp:spPr>
        <a:xfrm>
          <a:off x="6833531" y="3253787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Guard II</a:t>
          </a:r>
          <a:endParaRPr lang="en-GB" sz="1200" kern="1200" dirty="0"/>
        </a:p>
      </dsp:txBody>
      <dsp:txXfrm>
        <a:off x="6854056" y="3274312"/>
        <a:ext cx="1010114" cy="659726"/>
      </dsp:txXfrm>
    </dsp:sp>
    <dsp:sp modelId="{58FC2E09-5B24-475E-B16B-553869C4AE6D}">
      <dsp:nvSpPr>
        <dsp:cNvPr id="0" name=""/>
        <dsp:cNvSpPr/>
      </dsp:nvSpPr>
      <dsp:spPr>
        <a:xfrm>
          <a:off x="4626086" y="1011303"/>
          <a:ext cx="683256" cy="280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55"/>
              </a:lnTo>
              <a:lnTo>
                <a:pt x="683256" y="140155"/>
              </a:lnTo>
              <a:lnTo>
                <a:pt x="683256" y="2803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003DC6-7593-496A-AEA2-6D76BAF8CE77}">
      <dsp:nvSpPr>
        <dsp:cNvPr id="0" name=""/>
        <dsp:cNvSpPr/>
      </dsp:nvSpPr>
      <dsp:spPr>
        <a:xfrm>
          <a:off x="4783761" y="1291613"/>
          <a:ext cx="1051164" cy="700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Hydrologist</a:t>
          </a:r>
          <a:endParaRPr lang="en-GB" sz="1200" kern="1200" dirty="0"/>
        </a:p>
      </dsp:txBody>
      <dsp:txXfrm>
        <a:off x="4804286" y="1312138"/>
        <a:ext cx="1010114" cy="659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91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530" y="1"/>
            <a:ext cx="288999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45038-157D-4661-A41A-75DDEA49CE15}" type="datetimeFigureOut">
              <a:rPr lang="de-DE" smtClean="0"/>
              <a:t>17.11.2017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89991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530" y="9428630"/>
            <a:ext cx="288999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DBDE4-B585-4C6A-B944-B3C34670B6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682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9937" cy="496332"/>
          </a:xfrm>
          <a:prstGeom prst="rect">
            <a:avLst/>
          </a:prstGeom>
        </p:spPr>
        <p:txBody>
          <a:bodyPr vert="horz" lIns="92698" tIns="46349" rIns="92698" bIns="4634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8" y="1"/>
            <a:ext cx="2889937" cy="496332"/>
          </a:xfrm>
          <a:prstGeom prst="rect">
            <a:avLst/>
          </a:prstGeom>
        </p:spPr>
        <p:txBody>
          <a:bodyPr vert="horz" lIns="92698" tIns="46349" rIns="92698" bIns="46349" rtlCol="0"/>
          <a:lstStyle>
            <a:lvl1pPr algn="r">
              <a:defRPr sz="1200"/>
            </a:lvl1pPr>
          </a:lstStyle>
          <a:p>
            <a:fld id="{530805F1-1B63-4054-B701-1869727704F3}" type="datetimeFigureOut">
              <a:rPr lang="en-GB" smtClean="0"/>
              <a:t>17/11/2017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746125"/>
            <a:ext cx="53736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98" tIns="46349" rIns="92698" bIns="46349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2698" tIns="46349" rIns="92698" bIns="46349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889937" cy="496332"/>
          </a:xfrm>
          <a:prstGeom prst="rect">
            <a:avLst/>
          </a:prstGeom>
        </p:spPr>
        <p:txBody>
          <a:bodyPr vert="horz" lIns="92698" tIns="46349" rIns="92698" bIns="4634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8" y="9428584"/>
            <a:ext cx="2889937" cy="496332"/>
          </a:xfrm>
          <a:prstGeom prst="rect">
            <a:avLst/>
          </a:prstGeom>
        </p:spPr>
        <p:txBody>
          <a:bodyPr vert="horz" lIns="92698" tIns="46349" rIns="92698" bIns="46349" rtlCol="0" anchor="b"/>
          <a:lstStyle>
            <a:lvl1pPr algn="r">
              <a:defRPr sz="1200"/>
            </a:lvl1pPr>
          </a:lstStyle>
          <a:p>
            <a:fld id="{9E937567-109D-4DFC-A543-13786062552F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0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7567-109D-4DFC-A543-13786062552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7567-109D-4DFC-A543-13786062552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6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7567-109D-4DFC-A543-1378606255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74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Bild in Englisch !!!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7567-109D-4DFC-A543-13786062552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50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7567-109D-4DFC-A543-13786062552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01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036897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22313" y="1784205"/>
            <a:ext cx="7019925" cy="1231106"/>
          </a:xfrm>
        </p:spPr>
        <p:txBody>
          <a:bodyPr/>
          <a:lstStyle>
            <a:lvl1pPr>
              <a:lnSpc>
                <a:spcPts val="4800"/>
              </a:lnSpc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 err="1" smtClean="0"/>
              <a:t>Titel</a:t>
            </a:r>
            <a:r>
              <a:rPr lang="en-US" noProof="0" dirty="0" smtClean="0"/>
              <a:t>– </a:t>
            </a:r>
            <a:r>
              <a:rPr lang="en-US" noProof="0" dirty="0" err="1" smtClean="0"/>
              <a:t>für</a:t>
            </a:r>
            <a:r>
              <a:rPr lang="en-US" noProof="0" dirty="0" smtClean="0"/>
              <a:t> </a:t>
            </a:r>
            <a:r>
              <a:rPr lang="en-US" noProof="0" dirty="0" err="1" smtClean="0"/>
              <a:t>bis</a:t>
            </a:r>
            <a:r>
              <a:rPr lang="en-US" noProof="0" dirty="0" smtClean="0"/>
              <a:t> </a:t>
            </a:r>
            <a:r>
              <a:rPr lang="en-US" noProof="0" dirty="0" err="1" smtClean="0"/>
              <a:t>zu</a:t>
            </a:r>
            <a:r>
              <a:rPr lang="en-US" noProof="0" dirty="0" smtClean="0"/>
              <a:t> </a:t>
            </a:r>
            <a:r>
              <a:rPr lang="en-US" noProof="0" dirty="0" err="1" smtClean="0"/>
              <a:t>zwei</a:t>
            </a:r>
            <a:r>
              <a:rPr lang="en-US" noProof="0" dirty="0" smtClean="0"/>
              <a:t> </a:t>
            </a:r>
            <a:r>
              <a:rPr lang="en-US" noProof="0" dirty="0" err="1" smtClean="0"/>
              <a:t>Zeilen</a:t>
            </a:r>
            <a:r>
              <a:rPr lang="en-US" noProof="0" dirty="0" smtClean="0"/>
              <a:t> </a:t>
            </a:r>
            <a:r>
              <a:rPr lang="en-US" noProof="0" dirty="0" err="1" smtClean="0"/>
              <a:t>optimiert</a:t>
            </a:r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313" y="3191320"/>
            <a:ext cx="7019925" cy="6412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err="1" smtClean="0"/>
              <a:t>Autor</a:t>
            </a:r>
            <a:r>
              <a:rPr lang="en-US" noProof="0" dirty="0" smtClean="0"/>
              <a:t> </a:t>
            </a:r>
            <a:r>
              <a:rPr lang="en-US" noProof="0" dirty="0" err="1" smtClean="0"/>
              <a:t>oder</a:t>
            </a:r>
            <a:r>
              <a:rPr lang="en-US" noProof="0" dirty="0" smtClean="0"/>
              <a:t> </a:t>
            </a:r>
            <a:r>
              <a:rPr lang="en-US" noProof="0" dirty="0" err="1" smtClean="0"/>
              <a:t>Untertitel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Ort, Datum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901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groß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02820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/>
          <p:cNvSpPr>
            <a:spLocks noGrp="1"/>
          </p:cNvSpPr>
          <p:nvPr>
            <p:ph sz="quarter" idx="16" hasCustomPrompt="1"/>
          </p:nvPr>
        </p:nvSpPr>
        <p:spPr>
          <a:xfrm>
            <a:off x="361950" y="361950"/>
            <a:ext cx="9182100" cy="6134100"/>
          </a:xfrm>
          <a:solidFill>
            <a:schemeClr val="bg2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de-DE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Leere Folie zur freien Gestaltung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725213" y="6304278"/>
            <a:ext cx="460062" cy="138499"/>
          </a:xfrm>
        </p:spPr>
        <p:txBody>
          <a:bodyPr/>
          <a:lstStyle/>
          <a:p>
            <a:r>
              <a:rPr lang="de-AT" dirty="0" smtClean="0"/>
              <a:t>Page </a:t>
            </a:r>
            <a:fld id="{12B588E4-0580-4920-92CD-EC1C9E43FDE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8113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045741"/>
            <a:ext cx="8915400" cy="37189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16030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03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/ Zwischen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19616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A:\kunden\Brainds\viadonau\PowerPoint\Links\viadonau_logo_RGB_INVERS_300dpi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295" y="511929"/>
            <a:ext cx="1263600" cy="2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722313" y="2023576"/>
            <a:ext cx="7019925" cy="160300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err="1" smtClean="0"/>
              <a:t>Erste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r>
              <a:rPr lang="en-US" noProof="0" dirty="0" smtClean="0"/>
              <a:t> hat </a:t>
            </a:r>
            <a:r>
              <a:rPr lang="en-US" noProof="0" dirty="0" err="1" smtClean="0"/>
              <a:t>keine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Aufzählungszeichen</a:t>
            </a:r>
            <a:endParaRPr lang="en-US" noProof="0" dirty="0" smtClean="0"/>
          </a:p>
          <a:p>
            <a:pPr lvl="1"/>
            <a:r>
              <a:rPr lang="en-US" noProof="0" dirty="0" smtClean="0"/>
              <a:t>Ab </a:t>
            </a:r>
            <a:r>
              <a:rPr lang="en-US" noProof="0" dirty="0" err="1" smtClean="0"/>
              <a:t>Zweiter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r>
              <a:rPr lang="en-US" noProof="0" dirty="0" smtClean="0"/>
              <a:t> </a:t>
            </a:r>
            <a:r>
              <a:rPr lang="en-US" noProof="0" dirty="0" err="1" smtClean="0"/>
              <a:t>bitte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Aufzählungszeichen</a:t>
            </a:r>
            <a:r>
              <a:rPr lang="en-US" noProof="0" dirty="0" smtClean="0"/>
              <a:t> </a:t>
            </a:r>
            <a:r>
              <a:rPr lang="en-US" noProof="0" dirty="0" err="1" smtClean="0"/>
              <a:t>verwenden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722313" y="718358"/>
            <a:ext cx="7019925" cy="74379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Überschrift </a:t>
            </a:r>
            <a:br>
              <a:rPr lang="de-DE" dirty="0" smtClean="0"/>
            </a:br>
            <a:r>
              <a:rPr lang="de-DE" dirty="0" smtClean="0"/>
              <a:t>– für bis zu zwei Zeilen optimiert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1200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02167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2313" y="2023576"/>
            <a:ext cx="7019925" cy="1923604"/>
          </a:xfrm>
        </p:spPr>
        <p:txBody>
          <a:bodyPr/>
          <a:lstStyle>
            <a:lvl1pPr>
              <a:defRPr>
                <a:sym typeface="Wingdings" panose="05000000000000000000" pitchFamily="2" charset="2"/>
              </a:defRPr>
            </a:lvl1pPr>
            <a:lvl2pPr>
              <a:defRPr/>
            </a:lvl2pPr>
          </a:lstStyle>
          <a:p>
            <a:pPr lvl="0"/>
            <a:r>
              <a:rPr lang="en-US" noProof="0" dirty="0" err="1" smtClean="0"/>
              <a:t>Erste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r>
              <a:rPr lang="en-US" noProof="0" dirty="0" smtClean="0"/>
              <a:t> hat </a:t>
            </a:r>
            <a:r>
              <a:rPr lang="en-US" noProof="0" dirty="0" err="1" smtClean="0"/>
              <a:t>keine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Aufzählungszeichen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über</a:t>
            </a:r>
            <a:r>
              <a:rPr lang="en-US" noProof="0" dirty="0" smtClean="0"/>
              <a:t> Start  </a:t>
            </a:r>
            <a:r>
              <a:rPr lang="en-US" noProof="0" dirty="0" err="1" smtClean="0"/>
              <a:t>Absatz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einrücken</a:t>
            </a:r>
            <a:r>
              <a:rPr lang="en-US" noProof="0" dirty="0" smtClean="0"/>
              <a:t> in </a:t>
            </a:r>
            <a:r>
              <a:rPr lang="en-US" noProof="0" dirty="0" err="1" smtClean="0"/>
              <a:t>Aufzählung</a:t>
            </a:r>
            <a:r>
              <a:rPr lang="en-US" noProof="0" dirty="0" smtClean="0"/>
              <a:t> </a:t>
            </a:r>
            <a:r>
              <a:rPr lang="en-US" noProof="0" dirty="0" err="1" smtClean="0"/>
              <a:t>wechseln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r>
              <a:rPr lang="en-US" noProof="0" dirty="0" smtClean="0"/>
              <a:t> </a:t>
            </a:r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>
          <a:xfrm>
            <a:off x="8725214" y="6304278"/>
            <a:ext cx="460061" cy="138499"/>
          </a:xfrm>
        </p:spPr>
        <p:txBody>
          <a:bodyPr/>
          <a:lstStyle/>
          <a:p>
            <a:r>
              <a:rPr lang="de-AT" dirty="0" smtClean="0"/>
              <a:t>Page </a:t>
            </a:r>
            <a:fld id="{12B588E4-0580-4920-92CD-EC1C9E43FDE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 smtClean="0"/>
              <a:t>Überschrift</a:t>
            </a:r>
            <a:r>
              <a:rPr lang="en-US" noProof="0" dirty="0" smtClean="0"/>
              <a:t>, </a:t>
            </a:r>
            <a:r>
              <a:rPr lang="en-US" noProof="0" dirty="0" err="1" smtClean="0"/>
              <a:t>nach</a:t>
            </a:r>
            <a:r>
              <a:rPr lang="en-US" noProof="0" dirty="0" smtClean="0"/>
              <a:t> </a:t>
            </a:r>
            <a:r>
              <a:rPr lang="en-US" noProof="0" dirty="0" err="1" smtClean="0"/>
              <a:t>Möglichkeit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einzeilig</a:t>
            </a:r>
            <a:endParaRPr lang="en-US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22313" y="4943475"/>
            <a:ext cx="7019925" cy="641201"/>
          </a:xfrm>
        </p:spPr>
        <p:txBody>
          <a:bodyPr/>
          <a:lstStyle>
            <a:lvl1pPr marL="273050" indent="-273050">
              <a:buClr>
                <a:schemeClr val="accent2"/>
              </a:buClr>
              <a:buSzPct val="80000"/>
              <a:buFont typeface="Wingdings" panose="05000000000000000000" pitchFamily="2" charset="2"/>
              <a:buChar char=""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err="1" smtClean="0"/>
              <a:t>Hier</a:t>
            </a:r>
            <a:r>
              <a:rPr lang="en-US" noProof="0" dirty="0" smtClean="0"/>
              <a:t> </a:t>
            </a:r>
            <a:r>
              <a:rPr lang="en-US" noProof="0" dirty="0" err="1" smtClean="0"/>
              <a:t>ist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Bereich</a:t>
            </a:r>
            <a:r>
              <a:rPr lang="en-US" noProof="0" dirty="0" smtClean="0"/>
              <a:t> </a:t>
            </a:r>
            <a:r>
              <a:rPr lang="en-US" noProof="0" dirty="0" err="1" smtClean="0"/>
              <a:t>für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eine</a:t>
            </a:r>
            <a:r>
              <a:rPr lang="en-US" noProof="0" dirty="0" smtClean="0"/>
              <a:t> </a:t>
            </a:r>
            <a:r>
              <a:rPr lang="en-US" noProof="0" dirty="0" err="1" smtClean="0"/>
              <a:t>Hervorhebung</a:t>
            </a:r>
            <a:r>
              <a:rPr lang="en-US" noProof="0" dirty="0" smtClean="0"/>
              <a:t> </a:t>
            </a:r>
            <a:r>
              <a:rPr lang="en-US" noProof="0" dirty="0" err="1" smtClean="0"/>
              <a:t>oder</a:t>
            </a:r>
            <a:r>
              <a:rPr lang="en-US" noProof="0" dirty="0" smtClean="0"/>
              <a:t> </a:t>
            </a:r>
            <a:r>
              <a:rPr lang="en-US" noProof="0" dirty="0" err="1" smtClean="0"/>
              <a:t>Conclusio</a:t>
            </a:r>
            <a:r>
              <a:rPr lang="en-US" noProof="0" dirty="0" smtClean="0"/>
              <a:t>, das </a:t>
            </a:r>
            <a:r>
              <a:rPr lang="en-US" noProof="0" dirty="0" err="1" smtClean="0"/>
              <a:t>Textfeld</a:t>
            </a:r>
            <a:r>
              <a:rPr lang="en-US" noProof="0" dirty="0" smtClean="0"/>
              <a:t> </a:t>
            </a:r>
            <a:r>
              <a:rPr lang="en-US" noProof="0" dirty="0" err="1" smtClean="0"/>
              <a:t>erweitert</a:t>
            </a:r>
            <a:r>
              <a:rPr lang="en-US" noProof="0" dirty="0" smtClean="0"/>
              <a:t> </a:t>
            </a:r>
            <a:r>
              <a:rPr lang="en-US" noProof="0" dirty="0" err="1" smtClean="0"/>
              <a:t>sich</a:t>
            </a:r>
            <a:r>
              <a:rPr lang="en-US" noProof="0" dirty="0" smtClean="0"/>
              <a:t> </a:t>
            </a:r>
            <a:r>
              <a:rPr lang="en-US" noProof="0" dirty="0" err="1" smtClean="0"/>
              <a:t>automatisch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3377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Zwischen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938812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err="1" smtClean="0"/>
              <a:t>Überschrift</a:t>
            </a:r>
            <a:r>
              <a:rPr lang="en-US" noProof="0" dirty="0" smtClean="0"/>
              <a:t>, </a:t>
            </a:r>
            <a:r>
              <a:rPr lang="en-US" noProof="0" dirty="0" err="1" smtClean="0"/>
              <a:t>nach</a:t>
            </a:r>
            <a:r>
              <a:rPr lang="en-US" noProof="0" dirty="0" smtClean="0"/>
              <a:t> </a:t>
            </a:r>
            <a:r>
              <a:rPr lang="en-US" noProof="0" dirty="0" err="1" smtClean="0"/>
              <a:t>Möglichkeit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einzeilig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2313" y="2023576"/>
            <a:ext cx="7019925" cy="320601"/>
          </a:xfrm>
        </p:spPr>
        <p:txBody>
          <a:bodyPr/>
          <a:lstStyle>
            <a:lvl1pPr>
              <a:defRPr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AT" noProof="0" dirty="0" smtClean="0"/>
              <a:t>Zwischenüberschrift bitte unbedingt einzeilig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>
          <a:xfrm>
            <a:off x="8725213" y="6304278"/>
            <a:ext cx="460062" cy="138499"/>
          </a:xfrm>
        </p:spPr>
        <p:txBody>
          <a:bodyPr/>
          <a:lstStyle/>
          <a:p>
            <a:r>
              <a:rPr lang="de-AT" dirty="0" smtClean="0"/>
              <a:t>Page </a:t>
            </a:r>
            <a:fld id="{12B588E4-0580-4920-92CD-EC1C9E43FDE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722313" y="2346305"/>
            <a:ext cx="7019925" cy="1923604"/>
          </a:xfrm>
        </p:spPr>
        <p:txBody>
          <a:bodyPr/>
          <a:lstStyle>
            <a:lvl1pPr>
              <a:defRPr baseline="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noProof="0" dirty="0" err="1" smtClean="0"/>
              <a:t>Erste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r>
              <a:rPr lang="en-US" noProof="0" dirty="0" smtClean="0"/>
              <a:t> hat </a:t>
            </a:r>
            <a:r>
              <a:rPr lang="en-US" noProof="0" dirty="0" err="1" smtClean="0"/>
              <a:t>keine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Aufzählungszeichen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über</a:t>
            </a:r>
            <a:r>
              <a:rPr lang="en-US" noProof="0" dirty="0" smtClean="0"/>
              <a:t> Start  </a:t>
            </a:r>
            <a:r>
              <a:rPr lang="en-US" noProof="0" dirty="0" err="1" smtClean="0"/>
              <a:t>Absatz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einrücken</a:t>
            </a:r>
            <a:r>
              <a:rPr lang="en-US" noProof="0" dirty="0" smtClean="0"/>
              <a:t> in </a:t>
            </a:r>
            <a:r>
              <a:rPr lang="en-US" noProof="0" dirty="0" err="1" smtClean="0"/>
              <a:t>Aufzählung</a:t>
            </a:r>
            <a:r>
              <a:rPr lang="en-US" noProof="0" dirty="0" smtClean="0"/>
              <a:t> </a:t>
            </a:r>
            <a:r>
              <a:rPr lang="en-US" noProof="0" dirty="0" err="1" smtClean="0"/>
              <a:t>wechseln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12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22313" y="4943475"/>
            <a:ext cx="7019925" cy="641201"/>
          </a:xfrm>
        </p:spPr>
        <p:txBody>
          <a:bodyPr/>
          <a:lstStyle>
            <a:lvl1pPr marL="273050" indent="-273050">
              <a:buClr>
                <a:schemeClr val="accent2"/>
              </a:buClr>
              <a:buSzPct val="80000"/>
              <a:buFont typeface="Wingdings" panose="05000000000000000000" pitchFamily="2" charset="2"/>
              <a:buChar char=""/>
              <a:defRPr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err="1" smtClean="0"/>
              <a:t>Hier</a:t>
            </a:r>
            <a:r>
              <a:rPr lang="en-US" noProof="0" dirty="0" smtClean="0"/>
              <a:t> </a:t>
            </a:r>
            <a:r>
              <a:rPr lang="en-US" noProof="0" dirty="0" err="1" smtClean="0"/>
              <a:t>ist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Bereich</a:t>
            </a:r>
            <a:r>
              <a:rPr lang="en-US" noProof="0" dirty="0" smtClean="0"/>
              <a:t> </a:t>
            </a:r>
            <a:r>
              <a:rPr lang="en-US" noProof="0" dirty="0" err="1" smtClean="0"/>
              <a:t>für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eine</a:t>
            </a:r>
            <a:r>
              <a:rPr lang="en-US" noProof="0" dirty="0" smtClean="0"/>
              <a:t> </a:t>
            </a:r>
            <a:r>
              <a:rPr lang="en-US" noProof="0" dirty="0" err="1" smtClean="0"/>
              <a:t>Hervorhebung</a:t>
            </a:r>
            <a:r>
              <a:rPr lang="en-US" noProof="0" dirty="0" smtClean="0"/>
              <a:t> </a:t>
            </a:r>
            <a:r>
              <a:rPr lang="en-US" noProof="0" dirty="0" err="1" smtClean="0"/>
              <a:t>oder</a:t>
            </a:r>
            <a:r>
              <a:rPr lang="en-US" noProof="0" dirty="0" smtClean="0"/>
              <a:t> </a:t>
            </a:r>
            <a:r>
              <a:rPr lang="en-US" noProof="0" dirty="0" err="1" smtClean="0"/>
              <a:t>Conclusio</a:t>
            </a:r>
            <a:r>
              <a:rPr lang="en-US" noProof="0" dirty="0" smtClean="0"/>
              <a:t>, das </a:t>
            </a:r>
            <a:r>
              <a:rPr lang="en-US" noProof="0" dirty="0" err="1" smtClean="0"/>
              <a:t>Textfeld</a:t>
            </a:r>
            <a:r>
              <a:rPr lang="en-US" noProof="0" dirty="0" smtClean="0"/>
              <a:t> </a:t>
            </a:r>
            <a:r>
              <a:rPr lang="en-US" noProof="0" dirty="0" err="1" smtClean="0"/>
              <a:t>erweitert</a:t>
            </a:r>
            <a:r>
              <a:rPr lang="en-US" noProof="0" dirty="0" smtClean="0"/>
              <a:t> </a:t>
            </a:r>
            <a:r>
              <a:rPr lang="en-US" noProof="0" dirty="0" err="1" smtClean="0"/>
              <a:t>sich</a:t>
            </a:r>
            <a:r>
              <a:rPr lang="en-US" noProof="0" dirty="0" smtClean="0"/>
              <a:t> </a:t>
            </a:r>
            <a:r>
              <a:rPr lang="en-US" noProof="0" dirty="0" err="1" smtClean="0"/>
              <a:t>automatisch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7538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ß un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14377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/>
          <p:cNvSpPr>
            <a:spLocks noGrp="1"/>
          </p:cNvSpPr>
          <p:nvPr>
            <p:ph type="pic" sz="quarter" idx="14"/>
          </p:nvPr>
        </p:nvSpPr>
        <p:spPr>
          <a:xfrm>
            <a:off x="0" y="3175"/>
            <a:ext cx="9906000" cy="6854825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97290" y="545251"/>
            <a:ext cx="7331265" cy="743793"/>
          </a:xfrm>
        </p:spPr>
        <p:txBody>
          <a:bodyPr anchor="t" anchorCtr="0"/>
          <a:lstStyle>
            <a:lvl1pPr>
              <a:defRPr baseline="0">
                <a:sym typeface="Wingdings" panose="05000000000000000000" pitchFamily="2" charset="2"/>
              </a:defRPr>
            </a:lvl1pPr>
          </a:lstStyle>
          <a:p>
            <a:r>
              <a:rPr lang="de-AT" noProof="0" smtClean="0"/>
              <a:t>Titel, möglichst auf ruhigem Bildhintergrund </a:t>
            </a:r>
            <a:br>
              <a:rPr lang="de-AT" noProof="0" smtClean="0"/>
            </a:br>
            <a:r>
              <a:rPr lang="de-AT" noProof="0" smtClean="0"/>
              <a:t> bei Bedarf auf weiße Schrift ändern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273071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 err="1" smtClean="0"/>
              <a:t>Überschrift</a:t>
            </a:r>
            <a:r>
              <a:rPr lang="en-US" noProof="0" dirty="0" smtClean="0"/>
              <a:t>, </a:t>
            </a:r>
            <a:r>
              <a:rPr lang="en-US" noProof="0" dirty="0" err="1" smtClean="0"/>
              <a:t>nach</a:t>
            </a:r>
            <a:r>
              <a:rPr lang="en-US" noProof="0" dirty="0" smtClean="0"/>
              <a:t> </a:t>
            </a:r>
            <a:r>
              <a:rPr lang="en-US" noProof="0" dirty="0" err="1" smtClean="0"/>
              <a:t>Möglichkeit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einzeilig</a:t>
            </a:r>
            <a:endParaRPr lang="en-US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725213" y="6304278"/>
            <a:ext cx="460062" cy="138499"/>
          </a:xfrm>
        </p:spPr>
        <p:txBody>
          <a:bodyPr/>
          <a:lstStyle/>
          <a:p>
            <a:r>
              <a:rPr lang="de-AT" dirty="0" smtClean="0"/>
              <a:t>Page </a:t>
            </a:r>
            <a:fld id="{12B588E4-0580-4920-92CD-EC1C9E43FDE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722313" y="1983073"/>
            <a:ext cx="7019925" cy="692497"/>
          </a:xfrm>
        </p:spPr>
        <p:txBody>
          <a:bodyPr/>
          <a:lstStyle>
            <a:lvl1pPr>
              <a:lnSpc>
                <a:spcPts val="2700"/>
              </a:lnSpc>
              <a:defRPr sz="2400" baseline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ts val="2700"/>
              </a:lnSpc>
              <a:defRPr sz="2400"/>
            </a:lvl2pPr>
            <a:lvl3pPr>
              <a:lnSpc>
                <a:spcPts val="2700"/>
              </a:lnSpc>
              <a:defRPr sz="2400"/>
            </a:lvl3pPr>
            <a:lvl4pPr>
              <a:lnSpc>
                <a:spcPts val="2700"/>
              </a:lnSpc>
              <a:defRPr sz="2400"/>
            </a:lvl4pPr>
            <a:lvl5pPr>
              <a:lnSpc>
                <a:spcPts val="2700"/>
              </a:lnSpc>
              <a:defRPr sz="2400"/>
            </a:lvl5pPr>
          </a:lstStyle>
          <a:p>
            <a:pPr lvl="0"/>
            <a:r>
              <a:rPr lang="en-US" noProof="0" dirty="0" err="1" smtClean="0"/>
              <a:t>Bitte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hier</a:t>
            </a:r>
            <a:r>
              <a:rPr lang="en-US" noProof="0" dirty="0" smtClean="0"/>
              <a:t> das </a:t>
            </a:r>
            <a:r>
              <a:rPr lang="en-US" noProof="0" dirty="0" err="1" smtClean="0"/>
              <a:t>Zitat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eingeben</a:t>
            </a:r>
            <a:r>
              <a:rPr lang="en-US" noProof="0" dirty="0" smtClean="0"/>
              <a:t> -</a:t>
            </a:r>
            <a:br>
              <a:rPr lang="en-US" noProof="0" dirty="0" smtClean="0"/>
            </a:br>
            <a:r>
              <a:rPr lang="en-US" noProof="0" dirty="0" smtClean="0"/>
              <a:t>das </a:t>
            </a:r>
            <a:r>
              <a:rPr lang="en-US" noProof="0" dirty="0" err="1" smtClean="0"/>
              <a:t>Textfeld</a:t>
            </a:r>
            <a:r>
              <a:rPr lang="en-US" noProof="0" dirty="0" smtClean="0"/>
              <a:t> </a:t>
            </a:r>
            <a:r>
              <a:rPr lang="en-US" noProof="0" dirty="0" err="1" smtClean="0"/>
              <a:t>erweitert</a:t>
            </a:r>
            <a:r>
              <a:rPr lang="en-US" noProof="0" dirty="0" smtClean="0"/>
              <a:t> </a:t>
            </a:r>
            <a:r>
              <a:rPr lang="en-US" noProof="0" dirty="0" err="1" smtClean="0"/>
              <a:t>sich</a:t>
            </a:r>
            <a:r>
              <a:rPr lang="en-US" noProof="0" dirty="0" smtClean="0"/>
              <a:t> </a:t>
            </a:r>
            <a:r>
              <a:rPr lang="en-US" noProof="0" dirty="0" err="1" smtClean="0"/>
              <a:t>automatisch</a:t>
            </a:r>
            <a:r>
              <a:rPr lang="en-US" noProof="0" dirty="0" smtClean="0"/>
              <a:t>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329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78443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err="1" smtClean="0"/>
              <a:t>Überschrift</a:t>
            </a:r>
            <a:r>
              <a:rPr lang="en-US" noProof="0" dirty="0" smtClean="0"/>
              <a:t>, </a:t>
            </a:r>
            <a:r>
              <a:rPr lang="en-US" noProof="0" dirty="0" err="1" smtClean="0"/>
              <a:t>nach</a:t>
            </a:r>
            <a:r>
              <a:rPr lang="en-US" noProof="0" dirty="0" smtClean="0"/>
              <a:t> </a:t>
            </a:r>
            <a:r>
              <a:rPr lang="en-US" noProof="0" dirty="0" err="1" smtClean="0"/>
              <a:t>Möglichkeit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einzeilig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488" y="2023576"/>
            <a:ext cx="4140200" cy="1603003"/>
          </a:xfrm>
        </p:spPr>
        <p:txBody>
          <a:bodyPr/>
          <a:lstStyle>
            <a:lvl1pPr>
              <a:defRPr b="1" baseline="0">
                <a:solidFill>
                  <a:schemeClr val="accent1"/>
                </a:solidFill>
                <a:sym typeface="Wingdings" panose="05000000000000000000" pitchFamily="2" charset="2"/>
              </a:defRPr>
            </a:lvl1pPr>
            <a:lvl2pPr marL="0" indent="0">
              <a:buNone/>
              <a:defRPr baseline="0"/>
            </a:lvl2pPr>
          </a:lstStyle>
          <a:p>
            <a:pPr lvl="0"/>
            <a:r>
              <a:rPr lang="en-US" noProof="0" dirty="0" err="1" smtClean="0"/>
              <a:t>Zwischenüberschrift</a:t>
            </a:r>
            <a:r>
              <a:rPr lang="en-US" noProof="0" dirty="0" smtClean="0"/>
              <a:t> – </a:t>
            </a:r>
            <a:r>
              <a:rPr lang="en-US" noProof="0" dirty="0" err="1" smtClean="0"/>
              <a:t>mit</a:t>
            </a:r>
            <a:r>
              <a:rPr lang="en-US" noProof="0" dirty="0" smtClean="0"/>
              <a:t> Start  </a:t>
            </a:r>
            <a:r>
              <a:rPr lang="en-US" noProof="0" dirty="0" err="1" smtClean="0"/>
              <a:t>Absatz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einrücken</a:t>
            </a:r>
            <a:r>
              <a:rPr lang="en-US" noProof="0" dirty="0" smtClean="0"/>
              <a:t> in </a:t>
            </a:r>
            <a:r>
              <a:rPr lang="en-US" noProof="0" dirty="0" err="1" smtClean="0"/>
              <a:t>Textbereich</a:t>
            </a:r>
            <a:r>
              <a:rPr lang="en-US" noProof="0" dirty="0" smtClean="0"/>
              <a:t> </a:t>
            </a:r>
            <a:r>
              <a:rPr lang="en-US" noProof="0" dirty="0" err="1" smtClean="0"/>
              <a:t>wechseln</a:t>
            </a:r>
            <a:endParaRPr lang="en-US" noProof="0" dirty="0" smtClean="0"/>
          </a:p>
          <a:p>
            <a:pPr lvl="1"/>
            <a:r>
              <a:rPr lang="en-US" noProof="0" dirty="0" smtClean="0"/>
              <a:t>Ab </a:t>
            </a:r>
            <a:r>
              <a:rPr lang="en-US" noProof="0" dirty="0" err="1" smtClean="0"/>
              <a:t>hier</a:t>
            </a:r>
            <a:r>
              <a:rPr lang="en-US" noProof="0" dirty="0" smtClean="0"/>
              <a:t> </a:t>
            </a:r>
            <a:r>
              <a:rPr lang="en-US" noProof="0" dirty="0" err="1" smtClean="0"/>
              <a:t>können</a:t>
            </a:r>
            <a:r>
              <a:rPr lang="en-US" noProof="0" dirty="0" smtClean="0"/>
              <a:t> </a:t>
            </a:r>
            <a:r>
              <a:rPr lang="en-US" noProof="0" dirty="0" err="1" smtClean="0"/>
              <a:t>Sie</a:t>
            </a:r>
            <a:r>
              <a:rPr lang="en-US" noProof="0" dirty="0" smtClean="0"/>
              <a:t> </a:t>
            </a:r>
            <a:r>
              <a:rPr lang="en-US" noProof="0" dirty="0" err="1" smtClean="0"/>
              <a:t>Bildbeschriebungen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eingeben</a:t>
            </a:r>
            <a:endParaRPr lang="en-US" noProof="0" dirty="0" smtClean="0"/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>
          <a:xfrm>
            <a:off x="723900" y="5627037"/>
            <a:ext cx="4140200" cy="205184"/>
          </a:xfrm>
        </p:spPr>
        <p:txBody>
          <a:bodyPr/>
          <a:lstStyle>
            <a:lvl1pPr>
              <a:lnSpc>
                <a:spcPts val="1600"/>
              </a:lnSpc>
              <a:defRPr sz="1400"/>
            </a:lvl1pPr>
            <a:lvl2pPr>
              <a:lnSpc>
                <a:spcPts val="1600"/>
              </a:lnSpc>
              <a:defRPr sz="1400"/>
            </a:lvl2pPr>
            <a:lvl3pPr>
              <a:lnSpc>
                <a:spcPts val="1600"/>
              </a:lnSpc>
              <a:defRPr sz="1400"/>
            </a:lvl3pPr>
            <a:lvl4pPr>
              <a:lnSpc>
                <a:spcPts val="1600"/>
              </a:lnSpc>
              <a:defRPr sz="1400"/>
            </a:lvl4pPr>
            <a:lvl5pPr>
              <a:lnSpc>
                <a:spcPts val="1600"/>
              </a:lnSpc>
              <a:defRPr sz="1400"/>
            </a:lvl5pPr>
          </a:lstStyle>
          <a:p>
            <a:pPr lvl="0"/>
            <a:r>
              <a:rPr lang="en-US" noProof="0" dirty="0" err="1" smtClean="0"/>
              <a:t>Bildblegende</a:t>
            </a:r>
            <a:r>
              <a:rPr lang="en-US" noProof="0" dirty="0" smtClean="0"/>
              <a:t> </a:t>
            </a:r>
            <a:r>
              <a:rPr lang="en-US" noProof="0" dirty="0" err="1" smtClean="0"/>
              <a:t>bitte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hier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eingeben</a:t>
            </a:r>
            <a:endParaRPr lang="en-US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4"/>
          </p:nvPr>
        </p:nvSpPr>
        <p:spPr>
          <a:xfrm>
            <a:off x="722313" y="1951038"/>
            <a:ext cx="4141787" cy="3508375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5"/>
          </p:nvPr>
        </p:nvSpPr>
        <p:spPr>
          <a:xfrm>
            <a:off x="8725214" y="6304278"/>
            <a:ext cx="460061" cy="138499"/>
          </a:xfrm>
        </p:spPr>
        <p:txBody>
          <a:bodyPr/>
          <a:lstStyle/>
          <a:p>
            <a:r>
              <a:rPr lang="de-AT" dirty="0" smtClean="0"/>
              <a:t>Page </a:t>
            </a:r>
            <a:fld id="{12B588E4-0580-4920-92CD-EC1C9E43FDE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6305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k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32832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Überschrift, nach Möglichkeit einzeilig</a:t>
            </a:r>
            <a:endParaRPr lang="de-AT" noProof="0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722313" y="1951038"/>
            <a:ext cx="2700337" cy="1587690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5" name="Inhaltsplatzhalter 8"/>
          <p:cNvSpPr>
            <a:spLocks noGrp="1"/>
          </p:cNvSpPr>
          <p:nvPr>
            <p:ph sz="quarter" idx="16"/>
          </p:nvPr>
        </p:nvSpPr>
        <p:spPr>
          <a:xfrm>
            <a:off x="3603625" y="1951038"/>
            <a:ext cx="2700337" cy="1587690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Inhaltsplatzhalter 8"/>
          <p:cNvSpPr>
            <a:spLocks noGrp="1"/>
          </p:cNvSpPr>
          <p:nvPr>
            <p:ph sz="quarter" idx="17"/>
          </p:nvPr>
        </p:nvSpPr>
        <p:spPr>
          <a:xfrm>
            <a:off x="6484938" y="1951038"/>
            <a:ext cx="2700337" cy="1587690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8725213" y="6304278"/>
            <a:ext cx="460062" cy="138499"/>
          </a:xfrm>
        </p:spPr>
        <p:txBody>
          <a:bodyPr/>
          <a:lstStyle/>
          <a:p>
            <a:r>
              <a:rPr lang="de-AT" dirty="0" smtClean="0"/>
              <a:t>Page </a:t>
            </a:r>
            <a:fld id="{12B588E4-0580-4920-92CD-EC1C9E43FDE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722313" y="3770080"/>
            <a:ext cx="2700337" cy="9618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 baseline="0"/>
            </a:lvl2pPr>
          </a:lstStyle>
          <a:p>
            <a:pPr lvl="0"/>
            <a:r>
              <a:rPr lang="en-US" noProof="0" dirty="0" err="1" smtClean="0"/>
              <a:t>Zwischenüberschrift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Beschreibung</a:t>
            </a:r>
            <a:r>
              <a:rPr lang="en-US" noProof="0" dirty="0" smtClean="0"/>
              <a:t> der </a:t>
            </a:r>
            <a:r>
              <a:rPr lang="en-US" noProof="0" dirty="0" err="1" smtClean="0"/>
              <a:t>Grafik</a:t>
            </a:r>
            <a:r>
              <a:rPr lang="en-US" noProof="0" dirty="0" smtClean="0"/>
              <a:t> </a:t>
            </a:r>
            <a:r>
              <a:rPr lang="en-US" noProof="0" dirty="0" err="1" smtClean="0"/>
              <a:t>oder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Bildes</a:t>
            </a:r>
            <a:endParaRPr lang="en-US" noProof="0" dirty="0" smtClean="0"/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3603625" y="3770080"/>
            <a:ext cx="2700337" cy="9618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 dirty="0" err="1" smtClean="0"/>
              <a:t>Zwischenüberschrift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Beschreibung</a:t>
            </a:r>
            <a:r>
              <a:rPr lang="en-US" noProof="0" dirty="0" smtClean="0"/>
              <a:t> der </a:t>
            </a:r>
            <a:r>
              <a:rPr lang="en-US" noProof="0" dirty="0" err="1" smtClean="0"/>
              <a:t>Grafik</a:t>
            </a:r>
            <a:r>
              <a:rPr lang="en-US" noProof="0" dirty="0" smtClean="0"/>
              <a:t> </a:t>
            </a:r>
            <a:r>
              <a:rPr lang="en-US" noProof="0" dirty="0" err="1" smtClean="0"/>
              <a:t>oder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Bildes</a:t>
            </a:r>
            <a:endParaRPr lang="en-US" noProof="0" dirty="0" smtClean="0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484938" y="3770080"/>
            <a:ext cx="2700337" cy="9618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 dirty="0" err="1" smtClean="0"/>
              <a:t>Zwischenüberschrift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Beschreibung</a:t>
            </a:r>
            <a:r>
              <a:rPr lang="en-US" noProof="0" dirty="0" smtClean="0"/>
              <a:t> der </a:t>
            </a:r>
            <a:r>
              <a:rPr lang="en-US" noProof="0" dirty="0" err="1" smtClean="0"/>
              <a:t>Grafik</a:t>
            </a:r>
            <a:r>
              <a:rPr lang="en-US" noProof="0" dirty="0" smtClean="0"/>
              <a:t> </a:t>
            </a:r>
            <a:r>
              <a:rPr lang="en-US" noProof="0" dirty="0" err="1" smtClean="0"/>
              <a:t>oder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Bildes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5189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otos und Bild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08500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>
          <a:xfrm>
            <a:off x="723899" y="5801425"/>
            <a:ext cx="8458995" cy="410369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 baseline="0"/>
            </a:lvl1pPr>
            <a:lvl2pPr>
              <a:lnSpc>
                <a:spcPts val="1600"/>
              </a:lnSpc>
              <a:defRPr sz="1400"/>
            </a:lvl2pPr>
            <a:lvl3pPr>
              <a:lnSpc>
                <a:spcPts val="1600"/>
              </a:lnSpc>
              <a:defRPr sz="1400"/>
            </a:lvl3pPr>
            <a:lvl4pPr>
              <a:lnSpc>
                <a:spcPts val="1600"/>
              </a:lnSpc>
              <a:defRPr sz="1400"/>
            </a:lvl4pPr>
            <a:lvl5pPr>
              <a:lnSpc>
                <a:spcPts val="1600"/>
              </a:lnSpc>
              <a:defRPr sz="1400"/>
            </a:lvl5pPr>
          </a:lstStyle>
          <a:p>
            <a:pPr lvl="0"/>
            <a:r>
              <a:rPr lang="en-US" noProof="0" dirty="0" err="1" smtClean="0"/>
              <a:t>Bildlegende</a:t>
            </a:r>
            <a:r>
              <a:rPr lang="en-US" noProof="0" dirty="0" smtClean="0"/>
              <a:t> </a:t>
            </a:r>
            <a:r>
              <a:rPr lang="en-US" noProof="0" dirty="0" err="1" smtClean="0"/>
              <a:t>bitte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hier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eingeben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smtClean="0"/>
              <a:t>– </a:t>
            </a:r>
            <a:r>
              <a:rPr lang="en-US" noProof="0" dirty="0" err="1" smtClean="0"/>
              <a:t>Textfeld</a:t>
            </a:r>
            <a:r>
              <a:rPr lang="en-US" noProof="0" dirty="0" smtClean="0"/>
              <a:t> </a:t>
            </a:r>
            <a:r>
              <a:rPr lang="en-US" noProof="0" dirty="0" err="1" smtClean="0"/>
              <a:t>erweitert</a:t>
            </a:r>
            <a:r>
              <a:rPr lang="en-US" noProof="0" dirty="0" smtClean="0"/>
              <a:t> </a:t>
            </a:r>
            <a:r>
              <a:rPr lang="en-US" noProof="0" dirty="0" err="1" smtClean="0"/>
              <a:t>sich</a:t>
            </a:r>
            <a:r>
              <a:rPr lang="en-US" noProof="0" dirty="0" smtClean="0"/>
              <a:t> </a:t>
            </a:r>
            <a:r>
              <a:rPr lang="en-US" noProof="0" dirty="0" err="1" smtClean="0"/>
              <a:t>automatisch</a:t>
            </a:r>
            <a:endParaRPr lang="en-US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4"/>
          </p:nvPr>
        </p:nvSpPr>
        <p:spPr>
          <a:xfrm>
            <a:off x="722313" y="1951037"/>
            <a:ext cx="2700337" cy="1770297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noProof="0" smtClean="0"/>
              <a:t>Click icon to add picture</a:t>
            </a:r>
            <a:endParaRPr lang="de-AT" noProof="0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722313" y="3901334"/>
            <a:ext cx="2700337" cy="1770297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noProof="0" smtClean="0"/>
              <a:t>Click icon to add picture</a:t>
            </a:r>
            <a:endParaRPr lang="de-AT" noProof="0" dirty="0"/>
          </a:p>
        </p:txBody>
      </p:sp>
      <p:sp>
        <p:nvSpPr>
          <p:cNvPr id="13" name="Bildplatzhalter 4"/>
          <p:cNvSpPr>
            <a:spLocks noGrp="1"/>
          </p:cNvSpPr>
          <p:nvPr>
            <p:ph type="pic" sz="quarter" idx="16"/>
          </p:nvPr>
        </p:nvSpPr>
        <p:spPr>
          <a:xfrm>
            <a:off x="3602038" y="1951037"/>
            <a:ext cx="2700337" cy="1770297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noProof="0" smtClean="0"/>
              <a:t>Click icon to add picture</a:t>
            </a:r>
            <a:endParaRPr lang="de-AT" noProof="0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7"/>
          </p:nvPr>
        </p:nvSpPr>
        <p:spPr>
          <a:xfrm>
            <a:off x="3602038" y="3901334"/>
            <a:ext cx="2700337" cy="1770297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noProof="0" smtClean="0"/>
              <a:t>Click icon to add picture</a:t>
            </a:r>
            <a:endParaRPr lang="de-AT" noProof="0" dirty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8"/>
          </p:nvPr>
        </p:nvSpPr>
        <p:spPr>
          <a:xfrm>
            <a:off x="6484938" y="1951037"/>
            <a:ext cx="2700337" cy="1770297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noProof="0" smtClean="0"/>
              <a:t>Click icon to add picture</a:t>
            </a:r>
            <a:endParaRPr lang="de-AT" noProof="0" dirty="0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9"/>
          </p:nvPr>
        </p:nvSpPr>
        <p:spPr>
          <a:xfrm>
            <a:off x="6484938" y="3901334"/>
            <a:ext cx="2700337" cy="1770297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noProof="0" smtClean="0"/>
              <a:t>Click icon to add picture</a:t>
            </a:r>
            <a:endParaRPr lang="de-AT" noProof="0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20"/>
          </p:nvPr>
        </p:nvSpPr>
        <p:spPr>
          <a:xfrm>
            <a:off x="8725214" y="6304278"/>
            <a:ext cx="460061" cy="138499"/>
          </a:xfrm>
        </p:spPr>
        <p:txBody>
          <a:bodyPr/>
          <a:lstStyle/>
          <a:p>
            <a:r>
              <a:rPr lang="de-AT" dirty="0" smtClean="0"/>
              <a:t>Page </a:t>
            </a:r>
            <a:fld id="{12B588E4-0580-4920-92CD-EC1C9E43FDE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en-US" noProof="0" dirty="0" err="1" smtClean="0"/>
              <a:t>nach</a:t>
            </a:r>
            <a:r>
              <a:rPr lang="de-DE" dirty="0" smtClean="0"/>
              <a:t> Möglichkeit einzeilig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1303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5373205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" name="think-cell Folie" r:id="rId16" imgW="270" imgH="270" progId="TCLayout.ActiveDocument.1">
                  <p:embed/>
                </p:oleObj>
              </mc:Choice>
              <mc:Fallback>
                <p:oleObj name="think-cell Foli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US" noProof="0" dirty="0" err="1" smtClean="0"/>
              <a:t>Überschrift</a:t>
            </a:r>
            <a:r>
              <a:rPr lang="en-US" noProof="0" dirty="0" smtClean="0"/>
              <a:t>, </a:t>
            </a:r>
            <a:r>
              <a:rPr lang="en-US" noProof="0" dirty="0" err="1" smtClean="0"/>
              <a:t>nach</a:t>
            </a:r>
            <a:r>
              <a:rPr lang="en-US" noProof="0" dirty="0" smtClean="0"/>
              <a:t> </a:t>
            </a:r>
            <a:r>
              <a:rPr lang="en-US" noProof="0" dirty="0" err="1" smtClean="0"/>
              <a:t>Möglichkeit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einzeilig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023576"/>
            <a:ext cx="7019925" cy="1603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noProof="0" dirty="0" smtClean="0"/>
              <a:t>Die </a:t>
            </a:r>
            <a:r>
              <a:rPr lang="en-US" noProof="0" dirty="0" err="1" smtClean="0"/>
              <a:t>erste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r>
              <a:rPr lang="en-US" noProof="0" dirty="0" smtClean="0"/>
              <a:t> hat </a:t>
            </a:r>
            <a:r>
              <a:rPr lang="en-US" noProof="0" dirty="0" err="1" smtClean="0"/>
              <a:t>keine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Aufzählungszeichen</a:t>
            </a:r>
            <a:endParaRPr lang="en-US" noProof="0" dirty="0" smtClean="0"/>
          </a:p>
          <a:p>
            <a:pPr lvl="1"/>
            <a:r>
              <a:rPr lang="en-US" noProof="0" dirty="0" smtClean="0"/>
              <a:t>Ab </a:t>
            </a:r>
            <a:r>
              <a:rPr lang="en-US" noProof="0" dirty="0" err="1" smtClean="0"/>
              <a:t>Zweiter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r>
              <a:rPr lang="en-US" noProof="0" dirty="0" smtClean="0"/>
              <a:t> </a:t>
            </a:r>
            <a:r>
              <a:rPr lang="en-US" noProof="0" dirty="0" err="1" smtClean="0"/>
              <a:t>bitte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Aufzählungszeichen</a:t>
            </a:r>
            <a:r>
              <a:rPr lang="en-US" noProof="0" dirty="0" smtClean="0"/>
              <a:t> </a:t>
            </a:r>
            <a:r>
              <a:rPr lang="en-US" noProof="0" dirty="0" err="1" smtClean="0"/>
              <a:t>verwenden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25214" y="6304278"/>
            <a:ext cx="460061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AT" dirty="0" smtClean="0"/>
              <a:t>Page </a:t>
            </a:r>
            <a:fld id="{12B588E4-0580-4920-92CD-EC1C9E43FDE4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8" name="Picture 9" descr="A:\kunden\Brainds\viadonau\PowerPoint\Links\viadonau_logo_RGB_300dpi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833" y="511927"/>
            <a:ext cx="1262062" cy="2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7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50" r:id="rId4"/>
    <p:sldLayoutId id="2147483657" r:id="rId5"/>
    <p:sldLayoutId id="2147483653" r:id="rId6"/>
    <p:sldLayoutId id="2147483654" r:id="rId7"/>
    <p:sldLayoutId id="2147483655" r:id="rId8"/>
    <p:sldLayoutId id="2147483656" r:id="rId9"/>
    <p:sldLayoutId id="2147483660" r:id="rId10"/>
    <p:sldLayoutId id="2147483661" r:id="rId11"/>
    <p:sldLayoutId id="2147483664" r:id="rId12"/>
  </p:sldLayoutIdLst>
  <p:hf hdr="0" ftr="0" dt="0"/>
  <p:txStyles>
    <p:titleStyle>
      <a:lvl1pPr algn="l" defTabSz="914400" rtl="0" eaLnBrk="1" latinLnBrk="0" hangingPunct="1">
        <a:lnSpc>
          <a:spcPts val="29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500"/>
        </a:lnSpc>
        <a:spcBef>
          <a:spcPts val="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ts val="2500"/>
        </a:lnSpc>
        <a:spcBef>
          <a:spcPts val="0"/>
        </a:spcBef>
        <a:buSzPct val="100000"/>
        <a:buFont typeface="Franklin Gothic Book" panose="020B05030201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228600" algn="l" defTabSz="914400" rtl="0" eaLnBrk="1" latinLnBrk="0" hangingPunct="1">
        <a:lnSpc>
          <a:spcPts val="2500"/>
        </a:lnSpc>
        <a:spcBef>
          <a:spcPts val="0"/>
        </a:spcBef>
        <a:buFont typeface="Franklin Gothic Book" panose="020B05030201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76275" indent="-228600" algn="l" defTabSz="914400" rtl="0" eaLnBrk="1" latinLnBrk="0" hangingPunct="1">
        <a:lnSpc>
          <a:spcPts val="2500"/>
        </a:lnSpc>
        <a:spcBef>
          <a:spcPts val="0"/>
        </a:spcBef>
        <a:buFont typeface="Franklin Gothic Book" panose="020B05030201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231775" algn="l" defTabSz="914400" rtl="0" eaLnBrk="1" latinLnBrk="0" hangingPunct="1">
        <a:lnSpc>
          <a:spcPts val="2500"/>
        </a:lnSpc>
        <a:spcBef>
          <a:spcPts val="0"/>
        </a:spcBef>
        <a:buFont typeface="Franklin Gothic Book" panose="020B05030201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source=images&amp;cd=&amp;cad=rja&amp;uact=8&amp;docid=-kpGoOJ71_-IbM&amp;tbnid=Pv1ZnpZp5FwUVM:&amp;ved=0CAcQjRw&amp;url=http://noe.orf.at/news/stories/2595979/&amp;ei=hncgVPTkOYO2PbLFgfgO&amp;bvm=bv.75775273,d.bGQ&amp;psig=AFQjCNG2R8WIq5bzWQTQHbdZZydSOvGoMw&amp;ust=1411500285712957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../Downloads/ViaDonau_Final.mp4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bernd.weissmann\Desktop\titelfolie_ppt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678" y="0"/>
            <a:ext cx="10275071" cy="6857999"/>
          </a:xfrm>
        </p:spPr>
      </p:pic>
    </p:spTree>
    <p:extLst>
      <p:ext uri="{BB962C8B-B14F-4D97-AF65-F5344CB8AC3E}">
        <p14:creationId xmlns:p14="http://schemas.microsoft.com/office/powerpoint/2010/main" val="15325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573536" y="5806713"/>
            <a:ext cx="3737864" cy="371897"/>
          </a:xfrm>
        </p:spPr>
        <p:txBody>
          <a:bodyPr/>
          <a:lstStyle/>
          <a:p>
            <a:r>
              <a:rPr lang="de-A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</a:t>
            </a: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 the locks</a:t>
            </a:r>
            <a:r>
              <a:rPr lang="de-A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  <a:endParaRPr lang="de-AT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96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1" y="0"/>
            <a:ext cx="10446489" cy="6964326"/>
          </a:xfrm>
        </p:spPr>
      </p:pic>
    </p:spTree>
    <p:extLst>
      <p:ext uri="{BB962C8B-B14F-4D97-AF65-F5344CB8AC3E}">
        <p14:creationId xmlns:p14="http://schemas.microsoft.com/office/powerpoint/2010/main" val="27058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"/>
          <a:stretch/>
        </p:blipFill>
        <p:spPr>
          <a:xfrm>
            <a:off x="-38100" y="0"/>
            <a:ext cx="9944100" cy="6959600"/>
          </a:xfrm>
        </p:spPr>
      </p:pic>
    </p:spTree>
    <p:extLst>
      <p:ext uri="{BB962C8B-B14F-4D97-AF65-F5344CB8AC3E}">
        <p14:creationId xmlns:p14="http://schemas.microsoft.com/office/powerpoint/2010/main" val="42892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97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427" y="0"/>
            <a:ext cx="10426337" cy="695369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0102" y="561764"/>
            <a:ext cx="3737864" cy="371897"/>
          </a:xfrm>
        </p:spPr>
        <p:txBody>
          <a:bodyPr/>
          <a:lstStyle/>
          <a:p>
            <a:r>
              <a:rPr lang="de-A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</a:t>
            </a:r>
            <a:r>
              <a:rPr lang="de-A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on </a:t>
            </a:r>
            <a:r>
              <a:rPr lang="de-AT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board</a:t>
            </a:r>
            <a:r>
              <a:rPr lang="de-A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de-AT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</a:t>
            </a:r>
            <a:r>
              <a:rPr lang="de-A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de-AT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vessels</a:t>
            </a:r>
            <a:r>
              <a:rPr lang="de-A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…</a:t>
            </a:r>
            <a:endParaRPr lang="de-AT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15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data:image/jpeg;base64,/9j/4AAQSkZJRgABAQAAAQABAAD/2wCEAAkGBxQTEhUUExMWFhUXGBwYGBgYGB8eGhsdHBwYGBwaFxsaICggHBolHBwYITEhJikrLi4uHB8zODMsNygtLisBCgoKDg0OGxAQGywkHyQsLCwsLCwsLCwsLCwsLCwsLCwsLCwsLCwsLCwsLCwsLCwsLCwsLCwsLCwsLCwsLCwsLP/AABEIALcBEwMBIgACEQEDEQH/xAAbAAABBQEBAAAAAAAAAAAAAAACAAEDBAUGB//EAEkQAAIBAgIECwUFBgUDAwUAAAECEQADEiEEMUFRBRMiYXGBkaGxwdEyQlKS8AYUYnLhI1OCwtLxFRYzorJDg+KT0/I0c4TD4//EABkBAQEBAQEBAAAAAAAAAAAAAAABAgMEBf/EACMRAQEAAgICAwEBAAMAAAAAAAABAhESIQMTMUFRYcEUIkL/2gAMAwEAAhEDEQA/APOrJjfHhz6vCtXg+4zGEzXKThHZ+aqiaCz4OLtvtB3ztBjVG476saLwddLBQ6hgMRRyyXBnB5LAFt0gEa655MaqzpejYrnKQBd5kdJgnM7gojnptIPKOEAAZgIo9j3cRHvkQWJmTNb1mxcBELJ1x7QaNkNkRzHuqnwjpek3bojQl0dBILrYz1CSXUlTnqE6zEmuUtvTelMLOoxMERAPhPVU2jWWUAgZk5kEmY7h2SK6HQNEXCQ4vXMIUhrVkENlPKV2nPVkTtz2AtHVgWK6IzpBIB0dFIMyACcSk5Ebdu2s7samLE05W4tuUqw0EkBi24gOjZ7wM9ee/PXR73uPbOWZgrB+EDFyu882VdqdKGQGhw+GWF6wojV7JsrijOdWc033gBSq6EluMpCIMI3TqGWYJBMEa61M6tm3HtoTBZdldtWSuer2QN+VRLwdGargz+HPmKYp1bq6i9ZuA4ihKMJAZLYAIynJMTCY9rk6orP/AMLuqXZRcxEgMGMxMGFSeTORkzlMAZGnKpYwtI0S8DiKMBlrGXh2Cag0kEkHFlqIIzjmPZllXRjgO6RPEKwj2wrAk/EGtkMR0yRtNV+FdF0lLbcZo8LtuC4DgzGueWZy1mOut43uJcWJaIyq7bI+v7VRQ1bQ7K9TitCK9M+zGiqmi2sh7ONpjWxxZljuMatleZWbXGEIJliFHS2W2vYRbiAAYGSwrHIahIua+zUK4+W9O3j+SslMROQ1c05DUdWvLOm0orDZrmjatWYbe/hlRIfzdQI//bQ6Ux4tzD+y+sP8LbMc6+mvPXd5hoqoqiUklRhURza4OXVq760OD9PCNJtLhA9kMCTqG2QdYz2znNcjZvX7iAFWAKgwARskgk6/4alTgq6MRXNY1EBXByjXntjkkzumrMHJ61wdpti+ABZts0ThwWyco2x4irVy2wKtxKO4IILk4lIyyItBVgZcmOg1w2iaC2EODikaimI5CTBHtZ7oOeeWVbNi7cAzGeWELbUiBqVsJyXPWTMgCDnU4/11lael6UHIJRCmthIOORlOJQywd4NZmkcCaFcEnQltnEDyXVWaNYItsBnHtZnXqipTpdxlZgCF57VqdvJYtbUR0ahr5yOmQBEkbSESANcwurLdu2VNWL1VRPsnwdlPGgK+KVvllHWFBIHPn01Yfgvgy2SzIpb4rmNhns3J1joqs/CWlBgBZQjKGC+0NeqQAY5+fdV/7/dWTgVQJJnm3CTn3c+Yqf8AZJMVHT7GhIuIcH6K2YyuXLdvEmvEOMMNA1Kw17oo/wDC7OENY4Jt37ZnloERugcWArLrzG3I1c/xRxOJBhEknGuwgco6pJmCInYKjOn8rO3r94PGqDEhAZ5pgxt23s4xHp/Bugoge7oTqJE53FwjnDMMUbQoJyymqyfZ7gxyGS0rAxquXeMnVD22bEBG3LPLbWvb4TYZYHE7MROeR5WHkrIII366j/xzIhuNAGUD/j7f6dlTeRxjJvcC8FWzD6KquSFCtcuCZmIJcKDkcpy66k0vgLRFX/6C3gIBGK+QSQchDXB7O8TnuOu8unWwCCCBtAOFSTkTiFwD620VjhBELC1cZWBzQ4mE5gnDi6TkSYE89XeS8YzbPA2imGGj2owyoXSmUgbAU4w5xrIno2AX0x7YhdCstJwgm61wqJ1sJLEEnUokZmtV+FA2L9soZhhB4q5lPvYS2RncSD43F4RVsibRbMTmY5jLHmyNS2nFzi6ZdGTaDogO0C2D34qVbzcI21yD2AOdlHdSps4/1x1zhC4zFm0e2SdTGSw1e8ZnVOe8jons8I3BH7BBH47g7IuDCNeQ/SmKc3e3rThfqT616vXi8nsyG2n3CM0XMgmC4JI2zikkmCZnVlFF/iV2ZKrO8Fs+mWInn1686ijp7T605+tfrV9eJ7MhtwjfkGVkDIlSSCM8QJbJtXKGeQz3vc4RvFsQFsfwsRB9oQzkEHWZnbUWf1PrSIP1PrT14nsyTWeE7qxC25Ezk2EzrBQthg7hA6DnS/xS9lBUAZQJWRM5lSCfIEjKoYO/x/qpQd5+uunDE55JG01yCrW7TAiCGBPWpygc2YyjaatLwzciOLT5m5tns4chlGe2apYOc9c+tLi+k9Zp68T2ZLlvhV1ELatgbt23KAKxvtLpjtYuclUWIhRsxKYJiWGQEHqirZt9PzN61W0/RVdCpBIOsEkg9OdOGP4vsy/XFhhvM9/ZUqOd5rW/y/aP/TQ9R9aI/Z61+6TmmavNnSX7Jti0lNuCX1/CMtfORXoytcyhWPUCR2jLv2ZV5vo/A9u20oltWG0a/rXWnothRkba84GU9UVyzlyu3XDKYu0LuPdaPyqo7I6/Sgv3GhgQZIIjkAyQRuz6M9Vc2mj29tsdUeYmjOj2xqSOgAdkRnz1z4OnOMzg7SbltFUYSBEYlnMajkR6VZPCmkTOJcjIGBYGreCTvzJ7hTm3nt+ZvWh4sc/zN6124YuHPJE+l3TrKjOQQoEZg5bBmBqFEvCV/wDeCc9QWcxBkgScsszRYB+L529aWDp+Zv6qvCHPI1rTrwmGzMmSqEgnaJQnpEwZ6Ia7pt0jNozxSDhMxGWGFiBqiKLD0/MT502Hp+ZvWnCHPJENIu/GTOZ5Qz1HPKD/AHoxpd3Y5HRHp30YH5vmNOB0/MfWnDE55I/vF394R0QDn+LDPXr56bjrvxsemI1zqKEHWT11NHMe0+tNHT2n1pwxOeSuS5klmnYQ0AZzmMGcno7MqI3Lh99pzOsbdepduXZUnb2n1op6e0+tOGJyyQh7kzjfractwxAxTA3IjG5GrNp2zrI39lTgdPzMfOn7e01eETlUBxn331yOVqO8bjmdUazTMHOt7hjOS517+nnqxHT2n1p56e0+tOMOVVzxn727/wCo3rSqxI+ifWlThicqtYR9CnKDmpKx3nqVvGlxh/EelG/WujmHBSKD6FSYp2HqVp76RMbD8poIwBzU8Dm7aLjD8J7DT4+bxoI43R2inCdHb+lIsebvpQOYdZopsPMO39KbCDsHj5UQttuB6A/kTSwnd/y/SoBCjeKZlG+kynmHd40QB39mrxFBGLU/2mpUXm5id/NlTcWTtPjRhOeec/8AyHdWbGoFljZA7uwU2GpANst5d7UxHOe3686iitW90no/tRlSNjDpU+g8ajPb0mmZRuHPm0+FNGzMnT05frQG3zHs/SiIEZbfxfRoCkbBHXVZDh6aWCiQbvD9aTiqAC9FPFHA+LtIphH4e0VRHhG8dtEU+gaIpvjsNPgH9waAcHX9c1CU+oqUpzCmKAfpEUEeDm7jSw/WdFA5u7+9IID7w6iPWoAwnd4+lPHN9dlHxAnX3f3o+KP1/eqII5qYRz1Ph5+4eZNRm30np/QioByp6fiuYfX8VKgkncZ7PAxRB42D5Z8DRMn5SeknxpsG+OoT3RWmSDz8Xyn0oZ6epR5iadrf4ieYAD0oeJP4j8v9VBIHIGs/7R4Uxk7D1T5UHFnce0Hzoha3g9eEeJoGUzlyjHNSFv8AN2H1pza6OuD4UJ0c7u4elFGAfxfLNDnPvdeXhTLbPw93lFDG8Dowj0qAgxH1+tMbpOw0QTmy/LRFY9cI8c6AQh3R9cwo+LMiFJ6JP/AZ9lADzt8vp6U/JIzDsOf1NSqMgqdUH8r5efcKQuHee0jxy76iKovusOsAeIFGL9vZjHPiHjM99RUqvvz5gZ7wwoXdduXUY8WikcB1Qekknq10VywVVWNvCryEMZGNcckntAkAxqoILlxTtA6m886FTHvDqQnyIoje2THNJB8BTcaPiz/N6iqgWI2s8/l9EAokg+8e708aZb29h04z4U8HXM8+I+ZoEw/EevAfCnK7mPYKFnOzM/m/Wmk7QB/EP1NUGtudRPf5U4WP1mnAnWTtPtDYJ+LqoVXcO+fCaIRI6Osj0psueP4j4GhYHb4SPOlPN3esUUSZah9dedHxm8x0io8tw6gPUUJj4R2eOdAQfdHVA8x4U2Ak5rPWvrSDcw6gPMU2Q2R0BY7RQFxIHwjmj9aY2hrJHY3lTBvolfMUly+AHq9DQPxK7z2PSocfOPm/8aap0LGexRPNPjREEc3QSPA1A10e8OrLzpcaBnhA/iArTKUXQPej+I59OdNx29usP6tFMmlTqk9BB7KfjydWP5f0yoGa4N4P/dB7sVDxtvfHQ4786LG+9h/FB8KfGdrP0F57ORRUTXkOsj5p7qNXE5AR0iP07KlR9xY/xD0EVHiXr3TPZBI7qBMBtw9bA92Gm5PxgdEDy8qlUjYWHWD3bKGPxXOtl8xIoBDDfI3kT4Ck0df/ANod5yqQrl7w5+Sf5ajVjv7MHplUAckaz/sHhFHKnWY5yoA7I10xP4j1Mo86cDbiPavjNRTYjJh458I8szRgNta4duQf1ocH4/8AcB4Nn2Uvu0jNl6TcGXVUEnK+K51I3rUOj6VbTjNFvXhZtuDdtNdOFVuhicsRGRxMrDcwO81T0+9xa8llZyOSA6wSSFBY5wBIPcMyJs6PYwhWuOgaM1xqcM+0EgmZj2sychIEgytTr5GrMsg4wQWWCdRUlTIByzHd10XGHLliTn7Z6tnX11e4SuW73FOjhrjSt0iVkCAtx8pFwAEMIggTlAnOd9ZKwPz9mUbBGyrKWd9JsbbH7G8poAzbW1bf7tIqJLk7Cehhl05edGjazhGv4gNg3ADvqspVY7PL68aHCRrK93maDjgDkg3e2PWnOkbIHzeQNUSIOSSSsExM7uUdm/B20BAO1epxPcKsBCzW7fJBwgydUvD+8QTyGtjLPkmqpuMCRyMiVyJgwSJBnMGJB6KmzQzanXB657ZApja6B0L+tMWb8Ha3lTor7FXrB/SqB4kbWHXn3E0uKXeB1kUTG58KD+FvrupmuNGZUdRjvoHFhdxPWfMGiCKNWX1zAVDj3EHnCx5GaTaR+LuWO2JoJjA96OryMGhIPxseo90GaYz8UflB/poAinPH3H0oD4s7j2P/AE09R4/xr2GlUEjk/h+ZfOBTqTs4rpBWfGJ6qEAjPMdA9DSZST6/2rTI4Y5YVJ/g+u6mYsPiB6EjqhahNkDWVH1zEGjAA2qekH+vyoHLMNbNHQPLOmdjsLDqb9aFmOoFPnYd01GROZw9bt5T41FSKrbS/f5rRKTsxkczDvhSargqdeH5p/mmi5O9e0UE+HeDHO0dnIpFF1xl1nz8qrgjmj8ykdhg0wZdQz6//Kgsobfwx1eRog42D/aT4GqmLcT2+rUS4jnmelgf5qmxO1zcB2lfGkzHb6+dRqTtIHy+tQX+EFRnViQUXEf2MyCJ5PvHpgDXnRVzM+5cP8CkVUvacqjkKrHUTgWOrMgnoNZ2kcIByFiFcSjAf6q4sBIAzChsoOvXsMR6Vo90FVbkSgbDIkTjUqxBgwc8spA64qe1wgqtLiWEEjCQCwkjGTAUKFZgu9cR1IBb4NsNeZrilSLuEhAVDLAwxmZzzPsiB2nk+HrbhUIyAcLychBEDIZDVFZ6XbqMg5LRbS5nnKtBmfi1jqpIu/t6pwXwPfWzF3ieMCBf9a2AZIQ+8YItgzrksc6nPB13a9gf/kpl+lc1w1da1hOjWdGZXUMeNQuYYSuGWA2PPQNdc9pH2l0hWwtZ0RTuGjp1H2mEUk10tu+69HXg0yMd6wQDmPvKyRzTkDVvhLQbEIbN+yGw4XxaSQswvLWJMggiJgg5gmCPJ/8ANWkbBo46NFs+aGo7v2t0pQWDWcs4+6aNBjYf2U99XjUlj0z/AA8azpWi9Jvyf+NIWEBz0zRSNxuE+CdFVPtMvEPFiLf7S4sqlsmFLQJuo24c9Za8KaTsv3B0CwP+Nqpq06jpHvoHLpp2ih8yGLM0GIUsuEBgM8j3VNwtf0RyCul6MsJyv2Z5TZmeSogE9J6a80f7XaeGK/fLuTFdVsamw7EroPsnwxfvXil69cuq6lQGYQGw3GUiAIOJFEjPONtSY6a5Stq6tnDNq/Yu7wLbKYmMiywdeqZiTsqq1zYAnYB4zWlwjayQgA6xmdgM6zzt31ms0bFnqnwrUrF6pDnCf7PSiWNirPSvr50OLeO70FNi5h9dVVBuRvX5knxp42eDIfM1EX5gOv8ASo3vKgljhGokiRnzZz2VLddiwUPwk7vZ8aDBPuHnyU95moiywWgYQYLYcgd0kAzmKonhNnyUsLRRnDwNYgYFEEDL+KTXO+Sa3OzTV4gfD3r601Yb6dcOanSAsCBxiCMhlEnxpVy/5WC6bpRTqtjoDHyp+InUI/7h8xTFgfh7/NTTEk7B8p/9vzr1sJ9WqPnHoTQFmjIgfxzPyiahNs+8Mt+D/wDn3U6oPgPThA8EFNiXFOvP/un0NObiasx0M/8ATUZQfCSOYH+mkhUe7HSR/MoNAZKb89mJif8AktEjfiy28tfQU+Jh7OQ3gIaDjD+LuoJBeA1EdTIO9RTHSOcdbDx/SggnWcufiz4mnTLU46ALflRTDSI1EDrUjxpjpA1EjtEdmIipCW/F08gfyZ1HxrauWPl/pqDO+0GmXrVrjdHdVa1LNAQypR0MrnIGKSOadlcx9mftQuFrOkol4AY1dhidCmeczIJ175zGQNdIftHYjLSFaDrzI7VWOysTh/hixetLbt3EX9orNiBtyFVxGagsMRGXXUuNbxy102+AtGc4r9xZuvryyXXkNgVPZHOHOs1Hwy37VQVzKZAZ6mJ2Zba5PQ+FtItZLpdpl+F34xerEpI6jV/SeGrd1bbXr6pcVWQ8UrEEyGGsyBGRg5EgxExu4sbT8KWsVphh1Q0/lYE59ANZV0Sth4H+m1s9KMB5NRPpiH2bxIzGZfWBJBEHKM+idxqphABBuLGLEAy3CozOwqIJJAyiZrPFXXfeg3ByXSMXEh0YTrwHEuf5MVYuiaWl+2xayqEymZG6ZViARrrX+zf2g0OwjpcbIsrqEUkAgETMqQdWYrXP200Habp6R63atx7J8POtPdcZgrsyEbhuqO4WZW5MgqdS8xr0T/OehYvZgfkWdkSTe6frUf8AnLQTrQnpW153KuqdLv2wkhGCsxDs8KCzRNuclBJyY1yfBB0m5i421cEQR+wca5katmXbXQ3PtvoRABUmDMMLLDqBujOg/wA66D+7HyWPHjaTGrbHI6VwTfN5yLF6C0g8U+8GdW+a2vsvoty3fts9t0AvWTLKRkLgJmRqitC/9s9DIIAdJEcn7v1wcY2UCfbLRAQeMv5GYx2ADmuvl80dZpxqbjoeE7I4kFgP2cNJ90RhYzGWsT0Vz+g8JrchlIhtUuQcO8rhyMSY8KLhP7Y6LesXbXLHG2ntzitZFlIB/wBTMAkGNsc9cjo2FSCLiMQTrG+Ni3tdc7hl9f464ZeP/wBf67gsZIgkb1cQRsIMaiOio7sKQCsE5jERmOtsxWdwdwvaBtoW4sajcZuQuRILYWJw5Aattctf0UEscbEuZLYcRJ1k+2CR8x1VqYX7c7cd9fDvtFHGHDbh22BOUf8AaSKradY0nFhQqoBA5R5Q14mIIyhoAG2DnWJ9ntEwsCblyARmLQUZ6hFzFyteWHwrW4UddKujjMUPgZUdUljbcFjbtoim5iRRsMAHYTXLPPGXVpJ0xn05TDvYe3buM4Dpc5TkKdhAIGWKQYBGsyRQNpP+obltVwheRCsAFJCq5cqiiQDkRrMAAGaml6TJuswuoGcXFVThQ2y3vIIAJQTJOs5jImnbEWa+LiAhUJhgpBggpiSBb1xku3XtrjloSXL+lEkpdRFPsqGTIbPc3UqqnjLP7P7usrrxK+IE5kNhyJBJEjXE0q59fiu+Vd5czzr5+VNg5nPQB45+FObp+M57j5066SfiY9BHpX0HMK2x+7cneQD/AC0/Ezmbb/KfOKlNw5S3eR4LFR8aAdkb4ae2KBJb/C/UIPcadkIOq73/AK0jfGyY3EN5Gh4zLIdzd0tPdQJ7IyJxnpU+k04UHaR0jzimuXyADmOgH+aKb7ycuVnuOL676gmwKPePaPPOlxQOc9oy6qiW6fjHaxPVuoHuTrbv/WgsC2M+Svy6+2h4sD3Y6v8Aymq33gjViPXl3NQ3NKI2STuIA6y3lRWX9qPs5x6tctcm6BmDCi4BsY4oxAam2xBOojgFQjWCOY5HUxJE/l6677hi47xyQQPdDd5Oqaxmtk60Iy2R5VZlIOb66s6Pp923kjldmQHOdoO81vcHcF2mf9srqsHlEHXsEKdU+lG/AWiLLHSbxnUlvRgCvMWuXoIGrXW55cU4VkDhu/EMwbOZZcwctRTCdmoyMyNRIMV3hK4ylSFg5SMUxOKPaiBkBIOQ5zOjd4FtQxt3bpjUG0dR2kX8uyqycFN8Q+U+RNX2YX7OOTMpdVX24LfZhPzDyof8Mub07W/pq+zH9TjVINzUgaujg1vedBv9ox2J50f+G5E8anyvq3zhgdE1fZj+nGs4tRYh8LfOP/brQHBiyP269Vsn+emv8HAaroPSkeDms3y4/q8aqWNICtIVjr1sNuR9wbJHWanXhMj3cgSYkEAnEScxIMtv2DZIMicGk5i4sfl9WjvpxwQf3in+Ef11L5Mb9mqotcUknCwkzkRltyy1UJK/C3dWoOArnxDn5I/qpxwG+0nqQU9mP6cayGw7FPXFWV4MPFcaeLVDqJmSRMqoCwWG6a0G4GjW79aqO+chQtbFqQWM5+wgGIBZw4mjI9GKe/j5PNrrGrMVfRlw2i3GKoDCAEliTHsneM8m2SYNdZwdpLW+V+zZ8QYI1wKnJgst4EgxtLKWXNgQSIqHgxrd6xdWwzk3EFu5Ycs3FMpN1btq5EAzMSDhk5nVWJpBCXQoPsth5QLMJ1gkYlhtjCJ5q8fkyuVa+Gtpd3Rw7FEVVLScZ1YhibAMRGFmORhYXDuJqGxpwa3ctAYrTZrgRwqHDnOEAcWZUFcWZiVpl0AFEezhAMB1DSVYCY3shOYZZjMUOksQhAaV/aI7KzMfYJDCRkuILrg82VctdrZQXdOUGCFyAGsZwAJMCJpVa4P4Gtm2puKWYyScS55nn/Xopqlyx2z26oKNX7OekecUbodWGOhh204vQJxAdEnuAmiDE7RHOCPrrr6rKPV7gG8nD60QSMsC/KP5aTKwyxAdTeVMGGosvWbg7cqCVkHwA5bB6AmhNpYH7ME7oz6pUdtQ3AJiEPQ49KcpA9gf+oabDm2v7sDpJEdIA86dbK6gqjob0J8qDGdQIH8a+TCmZ2+IZc+Xc1RUg0ZTqUxP4vUCjexGzvI8SPGqbXDrJmOnu1mlinOF7G75EeFTYsuBqIXoyPeT5UKgD3F1bAO/Oo1Z9rADZmR6UUmPbIH5jHb/AHoI9ITLVr3SPKqL6IJ9nrgT11oF41vPPLNPdSZNpJ6l/Sgy/wDD1n2Y7KI6KOccwq+w3Fu0eEA0OHnJ7/CKis9tF5p6zULaCfpiPCa1HQbT2j9KHivqSOyAKml2pW9DAGf/ACJ8aTaGvwqekT4zWiiiMtXTl25Uz29pHXmf5qaNs9dEXYq9SjwipVsAZ4VB34QO+rZtAnNeiVJ8cqX3dIyWehR3gU0bQG0DuPV+lAdGG0dorQuWwRvP5BlUXFmMo+v4aaNqfEgbI6qmtLOwGOuO41MUjdzROfXFM1oxmRHST400bPhB16+ciaG4iRLFRA1nYBzgGKLCAByuj2o6BrqPTQnFvjeFwnEAGZojPDCjOn10iE6TaGQEkzAUe0QJIiN2wxPRnWFpmk2lXEpaWGu4TjU8kwptNGGSxBDbgYFUbWnKrDCLltOWC/8A1IzlBMDDiCyB0Sdts20uW8JKu4UYXKhCmQKh2BztGCAdmeW7yeTK/a/Ce3euErc0hoW8C3HArrRZw3cZCKwAUjkEmZDazUWj6VjuEhWcBPedpgEcm2SpxZ7DlAw841eBuEBYt2kuo6usqXW2jEA7ZlsVsqWGpSczuNZdu0z2rjrBtrigZMiqZdQmc5MuKMOzmrlbjbsXNEe5guG0lsYZD8ZhxLrxYNguTImcWeVZOlXwhI5UXTmxAZcSsR7AXlICcyZJVzrmtnSdDwoEF229y4RAwE3XVZdWUsSpUFQpABgBScqp3dIVsCuECFmuBiWxScOagkYZgwmqQurYw/fpq235VX4J0p+UvHKCByUvBUECIRXuBguWQI1RSroF4Y0pwGt6PZCQAgZziwjIYhxiwYAywilXXlWdf1ss934H6v0zqu0+9bcj8WI9mRFTIxI9pRzBj60nukbVJ5zPrXuYQC0D7jDmKwO2pcGUBSO3vozdfq5ivgy0yaROWI5b8PpFBWuOBrQD+E+eVN95jOI6oPbHnV83GGot8/hhqFrjz/1OsT2YpqVUCaTzR1z4k1Jxr7Ac+Yf066I3jt4z5sPcKjuMDvHSf1oHVzqz6xPnT4ycsBI5o8BNCFjUCT+fLsw+dGbhjUvWw/tQNhbo6vQEdtPyhrjsPhAoRanNgrDcGA6+SAY66c2dgBXoc+EmgBnO8jqAmhVm3+XgDRcW3xH51/QzTlY1sfHzqBG6T7xHVPlQ8r4j3+kUeHPJp6CfIHvqRmykwPzE59hFBV5Q94d396HjCNxPT+s1dtP9Lq8aSPr19EeYjxppVP7wRsHTJP60Q0knUoz3FvKrLtzkdWXhJ7aivNJziOvPtoBF07hPOxB7z5ULXCfw9BBHdFO10aoB3D1mk7rGaqO/wIqAvvDbI6cQ9CaVvSCTGRnm8DlnULuigkhwBzd+2qP31MbDEcpgASThzJ545q5+TycIKts3Ll0sGJeM2Iwoqk+xaBEM2989uVbQ060CVJBKjEeSchqnM59m0UwuYbaMwxPdHIDzbWYPtrBZCCBInOQcUGsfTrbPaVrrBbgJWCoKKjFXYoFOI5hdjQdYzrlj5p3+ml6zwgrOGtiBmoJkEzrUKYIkDZWiulpAOA56jJg9GuaydFVESEuFWKhXbIu0tngR8+LK4FgCRJzzzLhLQ7623AgQqjMYSoJAjPlSVxQdQymDFTDyZS7/AE0i+0Gj6PcNtuXxqzkbgUYQC2RdMIzgxMnorNtaK6GeLLyr4WL2yCBBIZbbFgwMDBIIk89R8OaMqOWAdg4XlFQLbnk4gc2YxmM1B1GrGjYrKLfvaTclgcCmXnWpTDehMjBI174ipndxU97R2a3+zK2SrFocoAxZVKhdWJiCc5gwIk1W0Qg2nuWmJKBpNzCHBBxSQDBTCdWRjFrrFuXbl6IxXCoChQvJW3LNh5IELym5JByyFFot1QhCvhu4uSdQdcJDI8r0ATlLHVFZ4SzRdNkj/T0g4rqqsBVMiIwso2+yfa3kZkAiotBuLCcXxoKyRcuEBcRObW0Dy0AZgCOTUGkaVdvFdHVscEs5VVU3IM4QcsYCg6wJjLLXKjIirgVy5ul1QwJtlQ+ZUnW0DDImDlBMTjqaRZN9f+por3H951IhjvHIPjSqq2mgZW1dFHuAWyFPvBSZMYpiScqVc+F/iu2LWv3a/wC0d003GLstjrmeqKiLKNWX8J+u6nS6NmE7+SfIV9VhKukDXgA6vPVQrfB9xY5pnuypp6ugkeIFE7gj2nP8WXcaAyy6sJk7Mp7yIoDbUa1Uc8L4lz4VErge63af7UwcfCflB8jTYsKF2NHZ5UaKw2tH5RFUC6bj1gelOoTXH+0eudTar3K2E/KPWe6kxaJLAdM/XdVEoh1LPUfI0/EbcKDmhp7xTYsNvxLG0jF2xg8qjxp+8TsbPsA8BQjR4ElJ6FqRbLbF6woPaBJqBnuJEhlPQzDuINV2uLOWGPreKsrYb6RvMHwpuJedY7I8UFBVfBty36qFMHu6+bKtDl6gRzZKaNFYawCfwqPSmhR4nm7yT3Aii+7mMjc7vOruYzKx0DzimYDaJ6zl1LqppVVdFJzxN/tPnTHRec9YA86tm3+ExszH801E1knUG6ifSOymkVvuw2t2AeBbzo2tWwJLgQJJIA6cgD40Y0U7Q46wR3+lUeE+CVuhgy+yjMmNsMtA5K5ROqJYbhWMrMZtUYQ3bQzKsRmoMtMkGJEYDEHdnqqvp2j3CWwEshQBbshXxTOHjEBKgnXl0DOapaGq3FEtctggFSwDM7SCSEdwAco5IEkydVWLiMqSl1Guk/6DWgMZDqhWMxjBIeDqgjVmfFlcrfnatTRmYrxaaQl24igMHJS4ABrZWflwCRKsdeY1VQ08BIYuouLADm9DqOskOs7CF37BWdwndtSwuW8yTyRLLjAwni4cRtU5ZkRvoDfwnAXZUWHNtl5a6+SRcIiNxAEatlJN3kjZsMbwZyVXErmBbORIlSMmB5YMEkgqVOwiqicDvdhvuzK2J0LKFNxmA9koLmBh+KVyOuKdtF0lrQdbDqlwgpBUYiBK8YDBDMMwM5gxqo+OAVeMxMWIiBABjJmJYkZiRyZB3RS2zpqUOhaGjDBmConC2EOGWGbCFZwDkDIM6teqqV7RNGYY8JW9cYsztyixZ5fkRhHtcnIT4Safptklzam6cyHMqTORIYPNwDXiNucpms+zfXkC7axhnJKkwQuFQpxqSRAYGcJyAmNVTWf6Wquk2VtQGZsLAMrBgMsxDZCGBXYV3gms/Rr4kEjHnmG5QMHKZBJGznFbn2jYAi6+E4skR8mjPMBcxlBz369hz7FvjA5Qa0UqMmKkMMQBAmYBic4211xusd1m9OsfQ9GvKt7RrYt5Yr2jKQbiwR+0tKhL4dYA5JFZGiOsmbShLhxAkDDmPZItyQSu0MYyioPs/Y0j71YcBUuIxIa6FVSsZ4roJIYzllImRNdxwxwaL7cZaAQrbHGLhUAtOTDACDIJk5HIc9Yztk67X5cvpHBbFibdt2TYeMQastrKcjlmBSqHhK2i3XW5ZuM4ObJkh51G6KVc+126tWScifAeFGgRjkTl9bfSlSr6crmC4LW49vrSW4k+yPOlSpaqU6WBrjLpoG0iRknhSpU2aCt5tgPTl4E0Q0w7cU8xjwp6VAzaWNs9ZMdxmkrr8I7Ce8maelTYs2wPdieseRoy3MO0+gpUqsAPfUawPrqqN+EU1SezLsEUqVKAXS51HuI8SaJS/wAM9n9QpUqBG8RrDDnkeEmguX1ImZ3SPSlSqCbR2xZy3aI7xNLSLsKWGIgazI81pUqX4FZOE1xBZeSSMsOwZySuoTFZFjhdDcFvSSVuLygVIwsJ9kqLZ5DRtJNKlXDlcse/6tYfCem2rpW49loOMjlLhckmMYAxKoymCSdUDXWtoHCZdbeC4XdlFnObbMusWy6g8iRGYJG+KVKudxmhPe0a4Rha3cUCGVVughcLNAVyQ0nlEzInVFQaQilXN0tiUHDliZhM4WlvajbigwdXs0qVcWpOgfZThVVZFe2BbdoBUBVYAgnkqJU4wDuqX7RaNb0a+i22uNbCM7rjOJJn2DC9I5R1nVSpVvLGSo5y3pyjjAFGaytxVCn3cIuDYVGplzy2yat2AcSW8ZcjlpcZeUw5zinbtg/izyVKrmkoNM0a0MZUhMYaHCyZHu8osQpgyZJE5VSe1asqpYTjkkqCYIUgDCxC4MUHactgpUqYb+F21OAHS7ZFtlVmLKFxTJHKLZ+yIAJAjaIIIir927bEqER+Ky4ggi2JzJSOSTkZBAmRmMxT0q5ZdZpK6TQeCFe2rDkhhMbp3DOBtiaVKlWuMa0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738" y="-1439863"/>
            <a:ext cx="44958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255" y="0"/>
            <a:ext cx="10296811" cy="6858000"/>
          </a:xfrm>
        </p:spPr>
      </p:pic>
    </p:spTree>
    <p:extLst>
      <p:ext uri="{BB962C8B-B14F-4D97-AF65-F5344CB8AC3E}">
        <p14:creationId xmlns:p14="http://schemas.microsoft.com/office/powerpoint/2010/main" val="11901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427" y="0"/>
            <a:ext cx="10282855" cy="6858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5261" y="5380360"/>
            <a:ext cx="8966753" cy="1115690"/>
          </a:xfrm>
        </p:spPr>
        <p:txBody>
          <a:bodyPr/>
          <a:lstStyle/>
          <a:p>
            <a:pPr algn="r"/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in the four service centres </a:t>
            </a:r>
            <a:r>
              <a:rPr lang="en-GB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Oberes</a:t>
            </a: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GB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Donautal</a:t>
            </a: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GB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Wachau</a:t>
            </a: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GB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Carnuntum</a:t>
            </a: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and March/</a:t>
            </a:r>
            <a:r>
              <a:rPr lang="en-GB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Thaya</a:t>
            </a: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b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 well as in the head office in Vienna.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32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84" y="915860"/>
            <a:ext cx="9183687" cy="359361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2313" y="1060111"/>
            <a:ext cx="6359207" cy="371897"/>
          </a:xfrm>
        </p:spPr>
        <p:txBody>
          <a:bodyPr/>
          <a:lstStyle/>
          <a:p>
            <a:r>
              <a:rPr lang="en-GB" dirty="0" smtClean="0"/>
              <a:t>Available for you on 378 kilometres</a:t>
            </a:r>
            <a:r>
              <a:rPr lang="de-AT" dirty="0" smtClean="0"/>
              <a:t>.</a:t>
            </a:r>
            <a:endParaRPr lang="de-AT" dirty="0"/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722313" y="4555166"/>
            <a:ext cx="8292218" cy="20548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ts val="2500"/>
              </a:lnSpc>
              <a:spcBef>
                <a:spcPts val="0"/>
              </a:spcBef>
              <a:buSzPct val="100000"/>
              <a:buFont typeface="Franklin Gothic Book" panose="020B05030201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675" indent="-2286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Franklin Gothic Book" panose="020B05030201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6275" indent="-2286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Franklin Gothic Book" panose="020B05030201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231775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Franklin Gothic Book" panose="020B05030201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via </a:t>
            </a:r>
            <a:r>
              <a:rPr lang="de-A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donau</a:t>
            </a:r>
            <a:r>
              <a:rPr lang="de-A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– </a:t>
            </a:r>
            <a:r>
              <a:rPr lang="de-A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Österreichische Wasserstraßen-Gesellschaft mbH</a:t>
            </a:r>
            <a:endParaRPr lang="de-A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company owner: Ministry of Transport, Innovation and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founded 2005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about 260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Turnover 2016: ca. 30 million Euros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Objectives - four business pillars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19</a:t>
            </a:fld>
            <a:endParaRPr lang="de-A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47916"/>
            <a:ext cx="9553784" cy="531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3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GB" dirty="0" smtClean="0"/>
              <a:t>Did you know, that…</a:t>
            </a:r>
            <a:endParaRPr lang="en-GB" dirty="0"/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75" y="3409950"/>
            <a:ext cx="1905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75" y="3562350"/>
            <a:ext cx="1905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2352" y="1936509"/>
            <a:ext cx="2871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r>
              <a:rPr lang="de-AT" dirty="0">
                <a:solidFill>
                  <a:srgbClr val="005070"/>
                </a:solidFill>
                <a:latin typeface="+mj-lt"/>
              </a:rPr>
              <a:t>… </a:t>
            </a:r>
            <a:r>
              <a:rPr lang="en-GB" dirty="0" smtClean="0">
                <a:solidFill>
                  <a:srgbClr val="005070"/>
                </a:solidFill>
                <a:latin typeface="+mj-lt"/>
              </a:rPr>
              <a:t>viadonau takes charge of 250 kilometres of asphalted  cycle tracks?</a:t>
            </a:r>
            <a:endParaRPr lang="en-GB" dirty="0">
              <a:solidFill>
                <a:srgbClr val="00507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725069" y="2177355"/>
            <a:ext cx="32766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… </a:t>
            </a:r>
            <a:r>
              <a:rPr lang="de-AT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the</a:t>
            </a:r>
            <a:r>
              <a:rPr lang="de-AT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flood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protection facilities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between Vienna and the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Slovakian border protect more than 600,000 inhabitants</a:t>
            </a:r>
            <a:r>
              <a:rPr lang="de-AT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?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endParaRPr lang="de-DE" dirty="0" err="1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103269" y="1244011"/>
            <a:ext cx="212248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dirty="0" smtClean="0">
                <a:solidFill>
                  <a:srgbClr val="005070"/>
                </a:solidFill>
                <a:latin typeface="+mj-lt"/>
              </a:rPr>
              <a:t>… </a:t>
            </a:r>
            <a:r>
              <a:rPr lang="de-AT" dirty="0" err="1" smtClean="0">
                <a:solidFill>
                  <a:srgbClr val="005070"/>
                </a:solidFill>
                <a:latin typeface="+mj-lt"/>
              </a:rPr>
              <a:t>viadonau</a:t>
            </a:r>
            <a:r>
              <a:rPr lang="de-AT" dirty="0" smtClean="0">
                <a:solidFill>
                  <a:srgbClr val="005070"/>
                </a:solidFill>
                <a:latin typeface="+mj-lt"/>
              </a:rPr>
              <a:t> </a:t>
            </a:r>
            <a:r>
              <a:rPr lang="en-US" dirty="0">
                <a:solidFill>
                  <a:srgbClr val="005070"/>
                </a:solidFill>
                <a:latin typeface="+mj-lt"/>
              </a:rPr>
              <a:t>locks through more than</a:t>
            </a:r>
          </a:p>
          <a:p>
            <a:r>
              <a:rPr lang="en-GB" dirty="0" smtClean="0">
                <a:solidFill>
                  <a:srgbClr val="005070"/>
                </a:solidFill>
                <a:latin typeface="+mj-lt"/>
              </a:rPr>
              <a:t>90,000</a:t>
            </a:r>
            <a:r>
              <a:rPr lang="en-US" dirty="0" smtClean="0">
                <a:solidFill>
                  <a:srgbClr val="005070"/>
                </a:solidFill>
                <a:latin typeface="+mj-lt"/>
              </a:rPr>
              <a:t> </a:t>
            </a:r>
            <a:r>
              <a:rPr lang="en-US" dirty="0">
                <a:solidFill>
                  <a:srgbClr val="005070"/>
                </a:solidFill>
                <a:latin typeface="+mj-lt"/>
              </a:rPr>
              <a:t>vessels per year</a:t>
            </a:r>
            <a:r>
              <a:rPr lang="de-AT" dirty="0" smtClean="0">
                <a:solidFill>
                  <a:srgbClr val="005070"/>
                </a:solidFill>
                <a:latin typeface="+mj-lt"/>
              </a:rPr>
              <a:t>?</a:t>
            </a:r>
            <a:endParaRPr lang="de-DE" dirty="0" err="1" smtClean="0">
              <a:solidFill>
                <a:srgbClr val="005070"/>
              </a:solidFill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860379" y="3240262"/>
            <a:ext cx="287178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dirty="0" smtClean="0">
                <a:solidFill>
                  <a:srgbClr val="005070"/>
                </a:solidFill>
                <a:latin typeface="+mj-lt"/>
              </a:rPr>
              <a:t>… </a:t>
            </a:r>
            <a:r>
              <a:rPr lang="en-GB" dirty="0" smtClean="0">
                <a:solidFill>
                  <a:srgbClr val="005070"/>
                </a:solidFill>
                <a:latin typeface="+mj-lt"/>
              </a:rPr>
              <a:t>viadonau ensures the preservation of 500 kilometres of towpaths</a:t>
            </a:r>
            <a:r>
              <a:rPr lang="de-AT" dirty="0" smtClean="0">
                <a:solidFill>
                  <a:srgbClr val="005070"/>
                </a:solidFill>
                <a:latin typeface="+mj-lt"/>
              </a:rPr>
              <a:t>?</a:t>
            </a:r>
            <a:endParaRPr lang="de-DE" dirty="0" err="1" smtClean="0">
              <a:solidFill>
                <a:srgbClr val="005070"/>
              </a:solidFill>
              <a:latin typeface="+mj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349748" y="4071259"/>
            <a:ext cx="2025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2400" dirty="0">
                <a:solidFill>
                  <a:srgbClr val="005070"/>
                </a:solidFill>
                <a:latin typeface="+mj-lt"/>
              </a:rPr>
              <a:t>… </a:t>
            </a:r>
            <a:r>
              <a:rPr lang="en-GB" sz="2400" dirty="0" smtClean="0">
                <a:solidFill>
                  <a:srgbClr val="005070"/>
                </a:solidFill>
                <a:latin typeface="+mj-lt"/>
              </a:rPr>
              <a:t>viadonau cares for 800 kilometres</a:t>
            </a:r>
          </a:p>
          <a:p>
            <a:r>
              <a:rPr lang="en-GB" sz="2400" dirty="0" smtClean="0">
                <a:solidFill>
                  <a:srgbClr val="005070"/>
                </a:solidFill>
                <a:latin typeface="+mj-lt"/>
              </a:rPr>
              <a:t>of riverbank?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358900" y="3131462"/>
            <a:ext cx="215523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… </a:t>
            </a:r>
            <a:r>
              <a:rPr lang="en-GB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between 9 and 12 million tons of goods are transported every year on the Austrian stretch of the Danube?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14959" y="4473524"/>
            <a:ext cx="37224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2400" dirty="0" smtClean="0">
                <a:solidFill>
                  <a:srgbClr val="005070"/>
                </a:solidFill>
                <a:latin typeface="+mj-lt"/>
              </a:rPr>
              <a:t>… </a:t>
            </a:r>
            <a:r>
              <a:rPr lang="en-GB" sz="2400" dirty="0" smtClean="0">
                <a:solidFill>
                  <a:srgbClr val="005070"/>
                </a:solidFill>
                <a:latin typeface="+mj-lt"/>
              </a:rPr>
              <a:t>viadonau manages 300 kilometres of flood protections facilities?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349748" y="6310782"/>
            <a:ext cx="52641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005070"/>
                </a:solidFill>
                <a:latin typeface="+mj-lt"/>
              </a:rPr>
              <a:t>… viadonau manages 15,000 hectares </a:t>
            </a:r>
            <a:r>
              <a:rPr lang="en-US" dirty="0">
                <a:solidFill>
                  <a:srgbClr val="005070"/>
                </a:solidFill>
                <a:latin typeface="+mj-lt"/>
              </a:rPr>
              <a:t>of real </a:t>
            </a:r>
            <a:r>
              <a:rPr lang="en-US" dirty="0" smtClean="0">
                <a:solidFill>
                  <a:srgbClr val="005070"/>
                </a:solidFill>
                <a:latin typeface="+mj-lt"/>
              </a:rPr>
              <a:t>estate?</a:t>
            </a:r>
            <a:endParaRPr lang="de-DE" dirty="0" err="1" smtClean="0">
              <a:solidFill>
                <a:srgbClr val="005070"/>
              </a:solidFill>
              <a:latin typeface="+mj-lt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14959" y="5953098"/>
            <a:ext cx="30311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… over 300 bird species  are native along the river Danube?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664619" y="4598754"/>
            <a:ext cx="29492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… one inland vessel transports a ton of goods 4 times further  than a truck, but with the same expenditure of energy?</a:t>
            </a:r>
          </a:p>
        </p:txBody>
      </p:sp>
    </p:spTree>
    <p:extLst>
      <p:ext uri="{BB962C8B-B14F-4D97-AF65-F5344CB8AC3E}">
        <p14:creationId xmlns:p14="http://schemas.microsoft.com/office/powerpoint/2010/main" val="6375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718358"/>
            <a:ext cx="7019925" cy="743793"/>
          </a:xfrm>
        </p:spPr>
        <p:txBody>
          <a:bodyPr/>
          <a:lstStyle/>
          <a:p>
            <a:r>
              <a:rPr lang="en-GB" dirty="0" smtClean="0"/>
              <a:t>Department of Flood Management </a:t>
            </a:r>
            <a:br>
              <a:rPr lang="en-GB" dirty="0" smtClean="0"/>
            </a:br>
            <a:r>
              <a:rPr lang="en-GB" dirty="0" smtClean="0"/>
              <a:t>Duties and Responsibilities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422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21</a:t>
            </a:fld>
            <a:endParaRPr lang="de-AT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de-AT" dirty="0" smtClean="0">
                <a:solidFill>
                  <a:srgbClr val="007D69"/>
                </a:solidFill>
              </a:rPr>
              <a:t>Flood </a:t>
            </a:r>
            <a:r>
              <a:rPr lang="de-AT" dirty="0">
                <a:solidFill>
                  <a:srgbClr val="007D69"/>
                </a:solidFill>
              </a:rPr>
              <a:t>p</a:t>
            </a:r>
            <a:r>
              <a:rPr lang="de-AT" dirty="0" smtClean="0">
                <a:solidFill>
                  <a:srgbClr val="007D69"/>
                </a:solidFill>
              </a:rPr>
              <a:t>rotection</a:t>
            </a:r>
            <a:endParaRPr lang="de-AT" dirty="0">
              <a:solidFill>
                <a:srgbClr val="007D69"/>
              </a:solidFill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763587" y="5151030"/>
            <a:ext cx="8421688" cy="641201"/>
          </a:xfrm>
        </p:spPr>
        <p:txBody>
          <a:bodyPr/>
          <a:lstStyle/>
          <a:p>
            <a:r>
              <a:rPr lang="de-AT" dirty="0" smtClean="0">
                <a:solidFill>
                  <a:srgbClr val="007D69"/>
                </a:solidFill>
                <a:ea typeface="+mj-ea"/>
                <a:cs typeface="+mj-cs"/>
              </a:rPr>
              <a:t>Goal:</a:t>
            </a:r>
            <a:endParaRPr lang="de-AT" dirty="0">
              <a:solidFill>
                <a:srgbClr val="007D69"/>
              </a:solidFill>
              <a:ea typeface="+mj-ea"/>
              <a:cs typeface="+mj-cs"/>
            </a:endParaRPr>
          </a:p>
          <a:p>
            <a:r>
              <a:rPr lang="de-AT" b="0" dirty="0" smtClean="0">
                <a:solidFill>
                  <a:schemeClr val="tx1"/>
                </a:solidFill>
              </a:rPr>
              <a:t>Ensuring flood protection</a:t>
            </a:r>
            <a:endParaRPr lang="de-AT" dirty="0"/>
          </a:p>
        </p:txBody>
      </p:sp>
      <p:pic>
        <p:nvPicPr>
          <p:cNvPr id="11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87" y="1574800"/>
            <a:ext cx="4659017" cy="3408363"/>
          </a:xfrm>
          <a:prstGeom prst="rect">
            <a:avLst/>
          </a:prstGeom>
        </p:spPr>
      </p:pic>
      <p:pic>
        <p:nvPicPr>
          <p:cNvPr id="12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472"/>
            <a:ext cx="719328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22</a:t>
            </a:fld>
            <a:endParaRPr lang="de-AT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de-AT" dirty="0" smtClean="0">
                <a:solidFill>
                  <a:srgbClr val="96BE0F"/>
                </a:solidFill>
              </a:rPr>
              <a:t>Water protection</a:t>
            </a:r>
            <a:endParaRPr lang="de-AT" dirty="0">
              <a:solidFill>
                <a:srgbClr val="96BE0F"/>
              </a:solidFill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763587" y="5151030"/>
            <a:ext cx="8421688" cy="961802"/>
          </a:xfrm>
        </p:spPr>
        <p:txBody>
          <a:bodyPr/>
          <a:lstStyle/>
          <a:p>
            <a:r>
              <a:rPr lang="de-AT" dirty="0" smtClean="0">
                <a:solidFill>
                  <a:srgbClr val="96BE0F"/>
                </a:solidFill>
              </a:rPr>
              <a:t>Goal</a:t>
            </a:r>
            <a:r>
              <a:rPr lang="de-AT" b="1" dirty="0" smtClean="0">
                <a:solidFill>
                  <a:srgbClr val="96BE0F"/>
                </a:solidFill>
              </a:rPr>
              <a:t>:</a:t>
            </a:r>
          </a:p>
          <a:p>
            <a:r>
              <a:rPr lang="de-AT" b="0" dirty="0" smtClean="0">
                <a:solidFill>
                  <a:schemeClr val="tx1"/>
                </a:solidFill>
              </a:rPr>
              <a:t>Preservation and improvement of the eco-systems Danube, Morava and Thaya</a:t>
            </a:r>
            <a:endParaRPr lang="de-AT" dirty="0"/>
          </a:p>
        </p:txBody>
      </p:sp>
      <p:pic>
        <p:nvPicPr>
          <p:cNvPr id="11" name="Bildplatzhalter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12" y="1560160"/>
            <a:ext cx="6515848" cy="3427838"/>
          </a:xfrm>
          <a:prstGeom prst="rect">
            <a:avLst/>
          </a:prstGeom>
        </p:spPr>
      </p:pic>
      <p:pic>
        <p:nvPicPr>
          <p:cNvPr id="12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" y="855472"/>
            <a:ext cx="719328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US" dirty="0" smtClean="0"/>
              <a:t>Department of Flood Management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23</a:t>
            </a:fld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9"/>
          </p:nvPr>
        </p:nvSpPr>
        <p:spPr>
          <a:xfrm>
            <a:off x="722313" y="1979380"/>
            <a:ext cx="3963987" cy="288540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Flood protection operations</a:t>
            </a:r>
          </a:p>
          <a:p>
            <a:endParaRPr lang="en-US" b="1" dirty="0" smtClean="0">
              <a:solidFill>
                <a:schemeClr val="accent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Implementation of protective and preventive measures for the safe discharge of flood water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Prevention of flood damage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Flood emergency response and management</a:t>
            </a:r>
          </a:p>
          <a:p>
            <a:pPr lvl="1"/>
            <a:endParaRPr lang="en-US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20"/>
          </p:nvPr>
        </p:nvSpPr>
        <p:spPr>
          <a:xfrm>
            <a:off x="5124451" y="1979380"/>
            <a:ext cx="4132262" cy="1282402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Flood protection projects</a:t>
            </a:r>
          </a:p>
          <a:p>
            <a:endParaRPr lang="en-US" b="1" dirty="0" smtClean="0">
              <a:solidFill>
                <a:schemeClr val="accent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Rehabilitation of flood protection facilities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protection operations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7019925" cy="308161"/>
          </a:xfrm>
        </p:spPr>
        <p:txBody>
          <a:bodyPr/>
          <a:lstStyle/>
          <a:p>
            <a:r>
              <a:rPr lang="en-US" dirty="0" smtClean="0"/>
              <a:t>Dry weather operations</a:t>
            </a:r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5240337" cy="16030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Day-to-day operation of the flood protection facilities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Maintenance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Regular inspections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Functionality tests 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Safety checks</a:t>
            </a:r>
          </a:p>
        </p:txBody>
      </p:sp>
      <p:pic>
        <p:nvPicPr>
          <p:cNvPr id="7" name="Bildplatzhalt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7638" y="1249471"/>
            <a:ext cx="2237336" cy="1548207"/>
          </a:xfrm>
          <a:prstGeom prst="rect">
            <a:avLst/>
          </a:prstGeom>
        </p:spPr>
      </p:pic>
      <p:pic>
        <p:nvPicPr>
          <p:cNvPr id="19458" name="Picture 2" descr="\\via-tg-stor01.viadonau.org\Techgatedaten\01-Allgemein\8_Fotoarchiv\HWS_Donau\00_Allgemeines\2015\Boeswarth\2015.11.10, Mäharbeiten\2015.11.10_002, ViaDonau_Mäheinsatz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54" y="4600575"/>
            <a:ext cx="3139836" cy="20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\\via-tg-stor01.viadonau.org\Techgatedaten\01-Allgemein\8_Fotoarchiv\HWS_Donau\00_Allgemeines\2015\Boeswarth\2015.11.10, Mäharbeiten\2015.11.10_060, ViaDonau_Mäheinsatz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75" y="4604652"/>
            <a:ext cx="3133726" cy="209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\\via-tg-stor01.viadonau.org\Techgatedaten\01-Allgemein\8_Fotoarchiv\HWS_Donau\00_Allgemeines\2015\Boeswarth\2015.11.10, Mäharbeiten\2015.11.10_075, ViaDonau_Mäheinsatz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924" y="4604652"/>
            <a:ext cx="3133726" cy="209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\\via-tg-stor01.viadonau.org\Techgatedaten\01-Allgemein\8_Fotoarchiv\HWS_Donau\00_Allgemeines\2015\Boeswarth\2015.11.10, Mäharbeiten\2015.11.10_287, Donauauen bei Orth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49" y="2952336"/>
            <a:ext cx="2257425" cy="150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1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protection </a:t>
            </a:r>
            <a:r>
              <a:rPr lang="en-US" dirty="0"/>
              <a:t>o</a:t>
            </a:r>
            <a:r>
              <a:rPr lang="en-US" dirty="0" smtClean="0"/>
              <a:t>perations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5292725" cy="322729"/>
          </a:xfrm>
        </p:spPr>
        <p:txBody>
          <a:bodyPr/>
          <a:lstStyle/>
          <a:p>
            <a:r>
              <a:rPr lang="en-US" dirty="0" smtClean="0"/>
              <a:t>Flood emergency response and management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25</a:t>
            </a:fld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717793"/>
            <a:ext cx="5292725" cy="9618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Monitoring of river water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Flood emergency response in cooperation with local authorities and emergency services</a:t>
            </a:r>
          </a:p>
        </p:txBody>
      </p:sp>
      <p:pic>
        <p:nvPicPr>
          <p:cNvPr id="7" name="Picture 2" descr="C:\Users\hans.hasenbichler\AppData\Local\Microsoft\Windows\Temporary Internet Files\Content.Outlook\8YCOQIMT\05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120" y="4371974"/>
            <a:ext cx="3182544" cy="21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via-tg-stor01.viadonau.org\Techgatedaten\01-Allgemein\Hochwasser\Fotos\Auswahl\021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66947" y="2447925"/>
            <a:ext cx="2763387" cy="17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via-tg-stor01.viadonau.org\Techgatedaten\01-Allgemein\Hochwasser\Fotos\Auswahl\DSC0519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3740" y="4371974"/>
            <a:ext cx="2731913" cy="21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via-tg-stor01.viadonau.org\Techgatedaten\01-Allgemein\Hochwasser\Fotos\Auswahl\DSC0213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8574" y="4371974"/>
            <a:ext cx="2642323" cy="21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GB" dirty="0" smtClean="0"/>
              <a:t>Flood protection operations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>
          <a:xfrm>
            <a:off x="8774906" y="6304278"/>
            <a:ext cx="410369" cy="138499"/>
          </a:xfrm>
        </p:spPr>
        <p:txBody>
          <a:bodyPr/>
          <a:lstStyle/>
          <a:p>
            <a:r>
              <a:rPr lang="en-GB" dirty="0" err="1" smtClean="0"/>
              <a:t>Seite</a:t>
            </a:r>
            <a:r>
              <a:rPr lang="en-GB" dirty="0" smtClean="0"/>
              <a:t> </a:t>
            </a:r>
            <a:fld id="{12B588E4-0580-4920-92CD-EC1C9E43FDE4}" type="slidenum">
              <a:rPr lang="en-GB" smtClean="0"/>
              <a:pPr/>
              <a:t>26</a:t>
            </a:fld>
            <a:endParaRPr lang="en-GB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1167197095"/>
              </p:ext>
            </p:extLst>
          </p:nvPr>
        </p:nvGraphicFramePr>
        <p:xfrm>
          <a:off x="722313" y="1643063"/>
          <a:ext cx="7826264" cy="4409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668"/>
                <a:gridCol w="3232298"/>
                <a:gridCol w="3232298"/>
              </a:tblGrid>
              <a:tr h="3857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Morava and lower </a:t>
                      </a:r>
                      <a:r>
                        <a:rPr lang="en-US" dirty="0" err="1" smtClean="0"/>
                        <a:t>Thaya</a:t>
                      </a:r>
                      <a:r>
                        <a:rPr lang="en-US" dirty="0" smtClean="0"/>
                        <a:t> region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Danube region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Client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viadonau</a:t>
                      </a:r>
                      <a:r>
                        <a:rPr lang="en-US" sz="1600" baseline="0" dirty="0" smtClean="0"/>
                        <a:t> is contracted by </a:t>
                      </a:r>
                    </a:p>
                    <a:p>
                      <a:r>
                        <a:rPr lang="en-US" sz="1600" baseline="0" dirty="0" smtClean="0"/>
                        <a:t>2 </a:t>
                      </a:r>
                      <a:r>
                        <a:rPr lang="en-US" sz="1600" dirty="0" smtClean="0"/>
                        <a:t>Flood Protection Associations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600" dirty="0" smtClean="0"/>
                        <a:t>Danube Flood Control Agency </a:t>
                      </a:r>
                    </a:p>
                    <a:p>
                      <a:r>
                        <a:rPr lang="en-SG" sz="1600" dirty="0" smtClean="0"/>
                        <a:t>(</a:t>
                      </a:r>
                      <a:r>
                        <a:rPr lang="en-SG" sz="1600" dirty="0" err="1" smtClean="0"/>
                        <a:t>bmvit</a:t>
                      </a:r>
                      <a:r>
                        <a:rPr lang="en-SG" sz="1600" dirty="0" smtClean="0"/>
                        <a:t>, </a:t>
                      </a:r>
                      <a:r>
                        <a:rPr lang="en-SG" sz="1600" baseline="0" dirty="0" smtClean="0"/>
                        <a:t>City of Vienna,</a:t>
                      </a:r>
                    </a:p>
                    <a:p>
                      <a:r>
                        <a:rPr lang="en-SG" sz="1600" baseline="0" dirty="0" smtClean="0"/>
                        <a:t>Federal State of Lower Austria)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River</a:t>
                      </a:r>
                      <a:r>
                        <a:rPr lang="en-US" sz="1600" baseline="0" dirty="0" smtClean="0"/>
                        <a:t>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Morava</a:t>
                      </a:r>
                    </a:p>
                    <a:p>
                      <a:r>
                        <a:rPr lang="en-GB" sz="1600" dirty="0" smtClean="0"/>
                        <a:t>Lower </a:t>
                      </a:r>
                      <a:r>
                        <a:rPr lang="en-GB" sz="1600" dirty="0" err="1" smtClean="0"/>
                        <a:t>Thaya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600" dirty="0" smtClean="0"/>
                        <a:t>Danube (in lower Austria</a:t>
                      </a:r>
                      <a:r>
                        <a:rPr lang="en-SG" sz="1600" baseline="0" dirty="0" smtClean="0"/>
                        <a:t> and Vienna</a:t>
                      </a:r>
                      <a:r>
                        <a:rPr lang="en-SG" sz="1600" dirty="0" smtClean="0"/>
                        <a:t> including the tributaries influenced by the backwater of the Danube)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Flood protection facilities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approx. 75 km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approx.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300 k</a:t>
                      </a:r>
                      <a:r>
                        <a:rPr lang="en-GB" sz="1600" dirty="0" smtClean="0"/>
                        <a:t>m </a:t>
                      </a:r>
                      <a:r>
                        <a:rPr lang="en-GB" sz="16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/>
                        <a:t>(</a:t>
                      </a:r>
                      <a:r>
                        <a:rPr lang="en-GB" sz="1600" dirty="0" smtClean="0"/>
                        <a:t>observed during</a:t>
                      </a:r>
                      <a:r>
                        <a:rPr lang="en-GB" sz="1600" baseline="0" dirty="0" smtClean="0"/>
                        <a:t> flood events: </a:t>
                      </a:r>
                      <a:r>
                        <a:rPr lang="en-GB" sz="1600" dirty="0" smtClean="0"/>
                        <a:t>approx. 162 km)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Objects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600" dirty="0" smtClean="0"/>
                        <a:t>65 culverts, sluices and other structures (pumping stations, mobile flood </a:t>
                      </a:r>
                      <a:r>
                        <a:rPr lang="en-SG" sz="1600" dirty="0" err="1" smtClean="0"/>
                        <a:t>defense</a:t>
                      </a:r>
                      <a:r>
                        <a:rPr lang="en-SG" sz="1600" baseline="0" dirty="0" smtClean="0"/>
                        <a:t> systems, …)</a:t>
                      </a:r>
                    </a:p>
                    <a:p>
                      <a:r>
                        <a:rPr lang="en-SG" sz="1600" dirty="0" smtClean="0"/>
                        <a:t>(65 operated during flood events)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600" dirty="0" smtClean="0"/>
                        <a:t>13 bridges</a:t>
                      </a:r>
                    </a:p>
                    <a:p>
                      <a:r>
                        <a:rPr lang="en-SG" sz="1600" dirty="0" smtClean="0"/>
                        <a:t>90 culverts, sluices and other structures (pumping stations, mobile flood </a:t>
                      </a:r>
                      <a:r>
                        <a:rPr lang="en-SG" sz="1600" dirty="0" err="1" smtClean="0"/>
                        <a:t>defense</a:t>
                      </a:r>
                      <a:r>
                        <a:rPr lang="en-SG" sz="1600" baseline="0" dirty="0" smtClean="0"/>
                        <a:t> systems, …) </a:t>
                      </a:r>
                    </a:p>
                    <a:p>
                      <a:r>
                        <a:rPr lang="en-SG" sz="1600" dirty="0" smtClean="0"/>
                        <a:t>(55 operated during flood events)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11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SG" dirty="0" smtClean="0"/>
              <a:t>Flood protection </a:t>
            </a:r>
            <a:r>
              <a:rPr lang="en-SG" dirty="0"/>
              <a:t>o</a:t>
            </a:r>
            <a:r>
              <a:rPr lang="en-SG" dirty="0" smtClean="0"/>
              <a:t>perations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27</a:t>
            </a:fld>
            <a:endParaRPr lang="de-AT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1021461356"/>
              </p:ext>
            </p:extLst>
          </p:nvPr>
        </p:nvGraphicFramePr>
        <p:xfrm>
          <a:off x="722313" y="1643063"/>
          <a:ext cx="7812087" cy="383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023"/>
                <a:gridCol w="3246532"/>
                <a:gridCol w="3246532"/>
              </a:tblGrid>
              <a:tr h="3857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Morava and lower </a:t>
                      </a:r>
                      <a:r>
                        <a:rPr lang="en-US" dirty="0" err="1" smtClean="0"/>
                        <a:t>Thaya</a:t>
                      </a:r>
                      <a:r>
                        <a:rPr lang="en-US" dirty="0" smtClean="0"/>
                        <a:t> region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Danube region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Dry Weather Operations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Coordination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Supervision</a:t>
                      </a:r>
                    </a:p>
                    <a:p>
                      <a:r>
                        <a:rPr lang="en-SG" sz="1600" dirty="0" smtClean="0"/>
                        <a:t>The day-to-day operation of the flood protection facilities is carried out by the Flood Protection Associations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600" dirty="0" smtClean="0"/>
                        <a:t>Day-to-day operation of the flood protection facilities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 sz="1600" dirty="0" smtClean="0"/>
                        <a:t>Maintenance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 sz="1600" dirty="0" smtClean="0"/>
                        <a:t>Regular inspections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 sz="1600" dirty="0" smtClean="0"/>
                        <a:t>Functionality tests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 sz="1600" dirty="0" smtClean="0"/>
                        <a:t>Safety checks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Flood Emergency Response</a:t>
                      </a:r>
                      <a:endParaRPr lang="en-GB" sz="1600" dirty="0" smtClean="0"/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Coordination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Supervision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Guard duty and defensive measures are carried out by the local voluntary fire brigade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Guard duty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Defensive measures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Supported</a:t>
                      </a:r>
                      <a:r>
                        <a:rPr lang="en-US" sz="1600" baseline="0" dirty="0" smtClean="0"/>
                        <a:t> by local voluntary fire brigade and federal armed forces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 smtClean="0"/>
                        <a:t>4 persons active during flood emergency response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 smtClean="0"/>
                        <a:t>40 persons active during flood emergency response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4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718358"/>
            <a:ext cx="7019925" cy="743793"/>
          </a:xfrm>
        </p:spPr>
        <p:txBody>
          <a:bodyPr/>
          <a:lstStyle/>
          <a:p>
            <a:r>
              <a:rPr lang="en-GB" dirty="0" smtClean="0"/>
              <a:t>Flood Emergency Response and Management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217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Flood emergency response </a:t>
            </a:r>
            <a:endParaRPr lang="en-GB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7019925" cy="320601"/>
          </a:xfrm>
        </p:spPr>
        <p:txBody>
          <a:bodyPr/>
          <a:lstStyle/>
          <a:p>
            <a:r>
              <a:rPr lang="en-GB" dirty="0" smtClean="0"/>
              <a:t>Organisation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>
          <a:xfrm>
            <a:off x="8762082" y="6304278"/>
            <a:ext cx="423193" cy="138499"/>
          </a:xfrm>
        </p:spPr>
        <p:txBody>
          <a:bodyPr/>
          <a:lstStyle/>
          <a:p>
            <a:r>
              <a:rPr lang="en-GB" dirty="0" err="1" smtClean="0"/>
              <a:t>Seite</a:t>
            </a:r>
            <a:r>
              <a:rPr lang="en-GB" dirty="0" smtClean="0"/>
              <a:t> </a:t>
            </a:r>
            <a:fld id="{12B588E4-0580-4920-92CD-EC1C9E43FDE4}" type="slidenum">
              <a:rPr lang="en-GB" smtClean="0"/>
              <a:pPr/>
              <a:t>29</a:t>
            </a:fld>
            <a:endParaRPr lang="en-GB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37212148"/>
              </p:ext>
            </p:extLst>
          </p:nvPr>
        </p:nvGraphicFramePr>
        <p:xfrm>
          <a:off x="722313" y="2222938"/>
          <a:ext cx="7885659" cy="426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950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784205"/>
            <a:ext cx="7019925" cy="1231106"/>
          </a:xfrm>
        </p:spPr>
        <p:txBody>
          <a:bodyPr/>
          <a:lstStyle/>
          <a:p>
            <a:r>
              <a:rPr lang="en-US" dirty="0" smtClean="0"/>
              <a:t>Flood Management Activities of </a:t>
            </a:r>
            <a:r>
              <a:rPr lang="en-US" dirty="0" err="1" smtClean="0"/>
              <a:t>viadonau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22313" y="3191320"/>
            <a:ext cx="7019925" cy="320601"/>
          </a:xfrm>
        </p:spPr>
        <p:txBody>
          <a:bodyPr/>
          <a:lstStyle/>
          <a:p>
            <a:r>
              <a:rPr lang="en-US" dirty="0" smtClean="0"/>
              <a:t>Bad Deutsch-Altenburg</a:t>
            </a:r>
            <a:r>
              <a:rPr lang="de-AT" dirty="0" smtClean="0"/>
              <a:t>, 14. </a:t>
            </a:r>
            <a:r>
              <a:rPr lang="de-AT" dirty="0" smtClean="0"/>
              <a:t>November 2017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198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protection operations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30</a:t>
            </a:fld>
            <a:endParaRPr lang="de-AT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735" y="963217"/>
            <a:ext cx="9956735" cy="589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1"/>
          <p:cNvSpPr txBox="1"/>
          <p:nvPr/>
        </p:nvSpPr>
        <p:spPr>
          <a:xfrm>
            <a:off x="793102" y="3666930"/>
            <a:ext cx="38953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smtClean="0"/>
              <a:t>Krems</a:t>
            </a:r>
            <a:endParaRPr lang="de-DE" sz="1100" dirty="0" smtClean="0"/>
          </a:p>
        </p:txBody>
      </p:sp>
      <p:sp>
        <p:nvSpPr>
          <p:cNvPr id="11" name="Textfeld 5"/>
          <p:cNvSpPr txBox="1"/>
          <p:nvPr/>
        </p:nvSpPr>
        <p:spPr>
          <a:xfrm>
            <a:off x="4321697" y="3800392"/>
            <a:ext cx="60593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smtClean="0"/>
              <a:t>Stockerau</a:t>
            </a:r>
            <a:endParaRPr lang="de-DE" sz="1100" dirty="0" smtClean="0"/>
          </a:p>
        </p:txBody>
      </p:sp>
      <p:sp>
        <p:nvSpPr>
          <p:cNvPr id="12" name="Textfeld 6"/>
          <p:cNvSpPr txBox="1"/>
          <p:nvPr/>
        </p:nvSpPr>
        <p:spPr>
          <a:xfrm>
            <a:off x="4440319" y="5103844"/>
            <a:ext cx="48731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err="1" smtClean="0"/>
              <a:t>Nußdorf</a:t>
            </a:r>
            <a:endParaRPr lang="de-DE" sz="1100" dirty="0" err="1" smtClean="0"/>
          </a:p>
        </p:txBody>
      </p:sp>
      <p:sp>
        <p:nvSpPr>
          <p:cNvPr id="13" name="Textfeld 7"/>
          <p:cNvSpPr txBox="1"/>
          <p:nvPr/>
        </p:nvSpPr>
        <p:spPr>
          <a:xfrm>
            <a:off x="5485671" y="5231364"/>
            <a:ext cx="134331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>
                <a:solidFill>
                  <a:srgbClr val="0070C0"/>
                </a:solidFill>
              </a:rPr>
              <a:t>v</a:t>
            </a:r>
            <a:r>
              <a:rPr lang="de-AT" sz="1100" dirty="0" smtClean="0">
                <a:solidFill>
                  <a:srgbClr val="0070C0"/>
                </a:solidFill>
              </a:rPr>
              <a:t>iadonau headquaters</a:t>
            </a:r>
            <a:endParaRPr lang="de-DE" sz="1100" dirty="0" err="1" smtClean="0">
              <a:solidFill>
                <a:srgbClr val="0070C0"/>
              </a:solidFill>
            </a:endParaRPr>
          </a:p>
        </p:txBody>
      </p:sp>
      <p:sp>
        <p:nvSpPr>
          <p:cNvPr id="14" name="Textfeld 8"/>
          <p:cNvSpPr txBox="1"/>
          <p:nvPr/>
        </p:nvSpPr>
        <p:spPr>
          <a:xfrm>
            <a:off x="5237584" y="6050362"/>
            <a:ext cx="37991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smtClean="0"/>
              <a:t>Albern</a:t>
            </a:r>
            <a:endParaRPr lang="de-DE" sz="1100" dirty="0" err="1" smtClean="0"/>
          </a:p>
        </p:txBody>
      </p:sp>
      <p:sp>
        <p:nvSpPr>
          <p:cNvPr id="19" name="Textfeld 9"/>
          <p:cNvSpPr txBox="1"/>
          <p:nvPr/>
        </p:nvSpPr>
        <p:spPr>
          <a:xfrm>
            <a:off x="5809856" y="5699471"/>
            <a:ext cx="43120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smtClean="0"/>
              <a:t>Wehr 2</a:t>
            </a:r>
            <a:endParaRPr lang="de-DE" sz="1100" dirty="0" err="1" smtClean="0"/>
          </a:p>
        </p:txBody>
      </p:sp>
      <p:sp>
        <p:nvSpPr>
          <p:cNvPr id="20" name="Textfeld 10"/>
          <p:cNvSpPr txBox="1"/>
          <p:nvPr/>
        </p:nvSpPr>
        <p:spPr>
          <a:xfrm>
            <a:off x="7048445" y="6050361"/>
            <a:ext cx="25648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smtClean="0"/>
              <a:t>Orth</a:t>
            </a:r>
            <a:endParaRPr lang="de-DE" sz="1100" dirty="0" err="1" smtClean="0"/>
          </a:p>
        </p:txBody>
      </p:sp>
      <p:sp>
        <p:nvSpPr>
          <p:cNvPr id="21" name="Textfeld 11"/>
          <p:cNvSpPr txBox="1"/>
          <p:nvPr/>
        </p:nvSpPr>
        <p:spPr>
          <a:xfrm>
            <a:off x="8065562" y="6449662"/>
            <a:ext cx="136896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smtClean="0"/>
              <a:t>Bad Deutsch-Altenburg</a:t>
            </a:r>
            <a:endParaRPr lang="de-DE" sz="1100" dirty="0" err="1" smtClean="0"/>
          </a:p>
        </p:txBody>
      </p:sp>
      <p:sp>
        <p:nvSpPr>
          <p:cNvPr id="22" name="Textfeld 12"/>
          <p:cNvSpPr txBox="1"/>
          <p:nvPr/>
        </p:nvSpPr>
        <p:spPr>
          <a:xfrm>
            <a:off x="8641857" y="5975508"/>
            <a:ext cx="54341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smtClean="0"/>
              <a:t>Hainburg</a:t>
            </a:r>
            <a:endParaRPr lang="de-DE" sz="1100" dirty="0" err="1" smtClean="0"/>
          </a:p>
        </p:txBody>
      </p:sp>
      <p:sp>
        <p:nvSpPr>
          <p:cNvPr id="23" name="Textfeld 13"/>
          <p:cNvSpPr txBox="1"/>
          <p:nvPr/>
        </p:nvSpPr>
        <p:spPr>
          <a:xfrm>
            <a:off x="7936522" y="5512194"/>
            <a:ext cx="54181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err="1" smtClean="0"/>
              <a:t>Markthof</a:t>
            </a:r>
            <a:endParaRPr lang="de-DE" sz="1100" dirty="0" err="1" smtClean="0"/>
          </a:p>
        </p:txBody>
      </p:sp>
      <p:sp>
        <p:nvSpPr>
          <p:cNvPr id="24" name="Textfeld 14"/>
          <p:cNvSpPr txBox="1"/>
          <p:nvPr/>
        </p:nvSpPr>
        <p:spPr>
          <a:xfrm>
            <a:off x="7294650" y="4054308"/>
            <a:ext cx="41838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sz="1100" dirty="0" smtClean="0"/>
              <a:t>Angern</a:t>
            </a:r>
            <a:endParaRPr lang="de-DE" sz="1100" dirty="0" err="1" smtClean="0"/>
          </a:p>
        </p:txBody>
      </p:sp>
      <p:sp>
        <p:nvSpPr>
          <p:cNvPr id="17" name="Inhaltsplatzhalter 14"/>
          <p:cNvSpPr>
            <a:spLocks noGrp="1"/>
          </p:cNvSpPr>
          <p:nvPr>
            <p:ph idx="15"/>
          </p:nvPr>
        </p:nvSpPr>
        <p:spPr>
          <a:xfrm>
            <a:off x="156760" y="1090254"/>
            <a:ext cx="7019925" cy="641201"/>
          </a:xfrm>
        </p:spPr>
        <p:txBody>
          <a:bodyPr/>
          <a:lstStyle/>
          <a:p>
            <a:r>
              <a:rPr lang="en-US" dirty="0" smtClean="0"/>
              <a:t>Danube: 9 outposts</a:t>
            </a:r>
          </a:p>
          <a:p>
            <a:r>
              <a:rPr lang="en-US" dirty="0" smtClean="0"/>
              <a:t>Morava: 1 outpost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emergency response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7019925" cy="299441"/>
          </a:xfrm>
        </p:spPr>
        <p:txBody>
          <a:bodyPr/>
          <a:lstStyle/>
          <a:p>
            <a:r>
              <a:rPr lang="en-US" dirty="0" smtClean="0"/>
              <a:t>Monitoring and Alerting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31</a:t>
            </a:fld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3932236" cy="1923604"/>
          </a:xfrm>
        </p:spPr>
        <p:txBody>
          <a:bodyPr/>
          <a:lstStyle/>
          <a:p>
            <a:pPr marL="0" lvl="1" indent="0">
              <a:buNone/>
            </a:pPr>
            <a:r>
              <a:rPr lang="en-SG" dirty="0" smtClean="0"/>
              <a:t>9 </a:t>
            </a:r>
            <a:r>
              <a:rPr lang="en-SG" dirty="0"/>
              <a:t>published gauges on the </a:t>
            </a:r>
            <a:r>
              <a:rPr lang="en-SG" dirty="0" smtClean="0"/>
              <a:t>Danube</a:t>
            </a:r>
          </a:p>
          <a:p>
            <a:pPr lvl="1"/>
            <a:r>
              <a:rPr lang="en-SG" dirty="0" smtClean="0"/>
              <a:t>current </a:t>
            </a:r>
            <a:r>
              <a:rPr lang="en-SG" dirty="0"/>
              <a:t>water </a:t>
            </a:r>
            <a:r>
              <a:rPr lang="en-SG" dirty="0" smtClean="0"/>
              <a:t>level</a:t>
            </a:r>
          </a:p>
          <a:p>
            <a:pPr lvl="1"/>
            <a:r>
              <a:rPr lang="en-SG" dirty="0" smtClean="0"/>
              <a:t>deviation </a:t>
            </a:r>
            <a:r>
              <a:rPr lang="en-SG" dirty="0"/>
              <a:t>to last </a:t>
            </a:r>
            <a:r>
              <a:rPr lang="en-SG" dirty="0" smtClean="0"/>
              <a:t>measurement</a:t>
            </a:r>
          </a:p>
          <a:p>
            <a:pPr lvl="1"/>
            <a:r>
              <a:rPr lang="en-SG" dirty="0" smtClean="0"/>
              <a:t>low-water forecast : 5 days</a:t>
            </a:r>
          </a:p>
          <a:p>
            <a:pPr lvl="1"/>
            <a:r>
              <a:rPr lang="en-SG" dirty="0"/>
              <a:t>published flood forecasting:</a:t>
            </a:r>
            <a:br>
              <a:rPr lang="en-SG" dirty="0"/>
            </a:br>
            <a:r>
              <a:rPr lang="en-SG" dirty="0"/>
              <a:t>2 </a:t>
            </a:r>
            <a:r>
              <a:rPr lang="en-SG" dirty="0" smtClean="0"/>
              <a:t>days (</a:t>
            </a:r>
            <a:r>
              <a:rPr lang="en-SG" dirty="0"/>
              <a:t>calculated: ~ 3 days)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138" y="4998026"/>
            <a:ext cx="7086600" cy="165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noe.gv.at/wasserstand/static/stations/207357P/Parameter/PW/Woch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419" y="1755755"/>
            <a:ext cx="4436705" cy="306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emergency response</a:t>
            </a:r>
            <a:endParaRPr lang="en-US" dirty="0"/>
          </a:p>
        </p:txBody>
      </p:sp>
      <p:pic>
        <p:nvPicPr>
          <p:cNvPr id="19460" name="Picture 4" descr="http://www.noel.gv.at/wasserstand/static/symbols/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13" y="1926008"/>
            <a:ext cx="4839908" cy="40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2570976" y="3439631"/>
            <a:ext cx="265814" cy="244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330" y="2707305"/>
            <a:ext cx="4123816" cy="318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16"/>
          <p:cNvSpPr>
            <a:spLocks noGrp="1"/>
          </p:cNvSpPr>
          <p:nvPr>
            <p:ph idx="1"/>
          </p:nvPr>
        </p:nvSpPr>
        <p:spPr>
          <a:xfrm>
            <a:off x="5810250" y="2023576"/>
            <a:ext cx="3619500" cy="64120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Reference gauge for Danube:</a:t>
            </a:r>
          </a:p>
          <a:p>
            <a:r>
              <a:rPr lang="en-US" dirty="0">
                <a:solidFill>
                  <a:schemeClr val="tx1"/>
                </a:solidFill>
              </a:rPr>
              <a:t>KIENSTOCK</a:t>
            </a:r>
          </a:p>
        </p:txBody>
      </p:sp>
    </p:spTree>
    <p:extLst>
      <p:ext uri="{BB962C8B-B14F-4D97-AF65-F5344CB8AC3E}">
        <p14:creationId xmlns:p14="http://schemas.microsoft.com/office/powerpoint/2010/main" val="3566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emergency </a:t>
            </a:r>
            <a:r>
              <a:rPr lang="en-US" dirty="0"/>
              <a:t>r</a:t>
            </a:r>
            <a:r>
              <a:rPr lang="en-US" dirty="0" smtClean="0"/>
              <a:t>esponse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7019925" cy="299441"/>
          </a:xfrm>
        </p:spPr>
        <p:txBody>
          <a:bodyPr/>
          <a:lstStyle/>
          <a:p>
            <a:r>
              <a:rPr lang="en-US" dirty="0" smtClean="0"/>
              <a:t>Stage 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33</a:t>
            </a:fld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7831137" cy="3526606"/>
          </a:xfrm>
        </p:spPr>
        <p:txBody>
          <a:bodyPr/>
          <a:lstStyle/>
          <a:p>
            <a:pPr lvl="1"/>
            <a:r>
              <a:rPr lang="en-US" dirty="0" smtClean="0"/>
              <a:t>Flood emergency response depending on water level at reference gauge</a:t>
            </a:r>
          </a:p>
          <a:p>
            <a:pPr lvl="1"/>
            <a:r>
              <a:rPr lang="en-US" dirty="0" smtClean="0"/>
              <a:t>The beginning of a stage is defined by the exceedance of a specific water level at reference gauges (upward trend)</a:t>
            </a:r>
          </a:p>
          <a:p>
            <a:pPr lvl="1"/>
            <a:r>
              <a:rPr lang="en-US" dirty="0" smtClean="0"/>
              <a:t>Staff schedule for each stage</a:t>
            </a:r>
          </a:p>
          <a:p>
            <a:pPr marL="0" lvl="1" indent="0">
              <a:buNone/>
            </a:pPr>
            <a:endParaRPr lang="en-US" dirty="0" smtClean="0"/>
          </a:p>
          <a:p>
            <a:pPr marL="0" lvl="1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4 </a:t>
            </a:r>
            <a:r>
              <a:rPr lang="en-US" b="1" dirty="0" smtClean="0">
                <a:solidFill>
                  <a:schemeClr val="accent1"/>
                </a:solidFill>
              </a:rPr>
              <a:t>Stages</a:t>
            </a:r>
            <a:endParaRPr lang="en-US" dirty="0" smtClean="0"/>
          </a:p>
          <a:p>
            <a:pPr lvl="1"/>
            <a:r>
              <a:rPr lang="en-US" dirty="0" smtClean="0"/>
              <a:t>Early warning stage</a:t>
            </a:r>
          </a:p>
          <a:p>
            <a:pPr lvl="1"/>
            <a:r>
              <a:rPr lang="en-US" dirty="0" smtClean="0"/>
              <a:t>Alert</a:t>
            </a:r>
          </a:p>
          <a:p>
            <a:pPr lvl="1"/>
            <a:r>
              <a:rPr lang="en-SG" dirty="0"/>
              <a:t>Flood Emergency Response </a:t>
            </a:r>
            <a:r>
              <a:rPr lang="en-SG" dirty="0" smtClean="0"/>
              <a:t>Stage I</a:t>
            </a:r>
          </a:p>
          <a:p>
            <a:pPr lvl="1"/>
            <a:r>
              <a:rPr lang="en-SG" dirty="0"/>
              <a:t>Flood Emergency Response Stage </a:t>
            </a:r>
            <a:r>
              <a:rPr lang="en-SG" dirty="0" smtClean="0"/>
              <a:t>II</a:t>
            </a:r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emergency response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08297" y="4502910"/>
            <a:ext cx="0" cy="1801369"/>
          </a:xfrm>
          <a:prstGeom prst="straightConnector1">
            <a:avLst/>
          </a:prstGeom>
          <a:ln>
            <a:solidFill>
              <a:schemeClr val="tx1"/>
            </a:solidFill>
            <a:headEnd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08297" y="6304278"/>
            <a:ext cx="8608377" cy="1"/>
          </a:xfrm>
          <a:prstGeom prst="straightConnector1">
            <a:avLst/>
          </a:prstGeom>
          <a:ln>
            <a:solidFill>
              <a:schemeClr val="tx1"/>
            </a:solidFill>
            <a:headEnd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780928" y="4502909"/>
            <a:ext cx="8273796" cy="1806451"/>
          </a:xfrm>
          <a:custGeom>
            <a:avLst/>
            <a:gdLst>
              <a:gd name="connsiteX0" fmla="*/ 0 w 7187184"/>
              <a:gd name="connsiteY0" fmla="*/ 1426473 h 1444761"/>
              <a:gd name="connsiteX1" fmla="*/ 3602736 w 7187184"/>
              <a:gd name="connsiteY1" fmla="*/ 9 h 1444761"/>
              <a:gd name="connsiteX2" fmla="*/ 7187184 w 7187184"/>
              <a:gd name="connsiteY2" fmla="*/ 1444761 h 144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7184" h="1444761">
                <a:moveTo>
                  <a:pt x="0" y="1426473"/>
                </a:moveTo>
                <a:cubicBezTo>
                  <a:pt x="1202436" y="711717"/>
                  <a:pt x="2404872" y="-3039"/>
                  <a:pt x="3602736" y="9"/>
                </a:cubicBezTo>
                <a:cubicBezTo>
                  <a:pt x="4800600" y="3057"/>
                  <a:pt x="5993892" y="723909"/>
                  <a:pt x="7187184" y="1444761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512448" y="2706624"/>
            <a:ext cx="0" cy="3602736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231776" y="2706624"/>
            <a:ext cx="0" cy="36027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963296" y="2706624"/>
            <a:ext cx="0" cy="36027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676528" y="2706624"/>
            <a:ext cx="0" cy="36027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79264" y="2706625"/>
            <a:ext cx="0" cy="3602736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553840" y="2701542"/>
            <a:ext cx="0" cy="36027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822320" y="2731008"/>
            <a:ext cx="0" cy="36027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512448" y="3670806"/>
            <a:ext cx="5766816" cy="5082"/>
          </a:xfrm>
          <a:prstGeom prst="straightConnector1">
            <a:avLst/>
          </a:prstGeom>
          <a:ln>
            <a:solidFill>
              <a:schemeClr val="tx1"/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93120" y="3671820"/>
            <a:ext cx="719328" cy="5082"/>
          </a:xfrm>
          <a:prstGeom prst="straightConnector1">
            <a:avLst/>
          </a:prstGeom>
          <a:ln>
            <a:solidFill>
              <a:schemeClr val="tx1"/>
            </a:solidFill>
            <a:headEnd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279264" y="3676902"/>
            <a:ext cx="640398" cy="0"/>
          </a:xfrm>
          <a:prstGeom prst="straightConnector1">
            <a:avLst/>
          </a:prstGeom>
          <a:ln>
            <a:solidFill>
              <a:schemeClr val="tx1"/>
            </a:solidFill>
            <a:headEnd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09883" y="3782291"/>
            <a:ext cx="11797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Dry weather operations</a:t>
            </a:r>
            <a:endParaRPr lang="en-GB" sz="1400" dirty="0" err="1" smtClean="0"/>
          </a:p>
        </p:txBody>
      </p:sp>
      <p:sp>
        <p:nvSpPr>
          <p:cNvPr id="45" name="TextBox 44"/>
          <p:cNvSpPr txBox="1"/>
          <p:nvPr/>
        </p:nvSpPr>
        <p:spPr>
          <a:xfrm>
            <a:off x="7329808" y="3780800"/>
            <a:ext cx="11797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Dry weather operations</a:t>
            </a:r>
            <a:endParaRPr lang="en-GB" sz="1400" dirty="0" err="1" smtClean="0"/>
          </a:p>
        </p:txBody>
      </p:sp>
      <p:sp>
        <p:nvSpPr>
          <p:cNvPr id="46" name="TextBox 45"/>
          <p:cNvSpPr txBox="1"/>
          <p:nvPr/>
        </p:nvSpPr>
        <p:spPr>
          <a:xfrm>
            <a:off x="3784092" y="3780801"/>
            <a:ext cx="15939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Flood emergency response</a:t>
            </a:r>
            <a:endParaRPr lang="en-GB" sz="1400" dirty="0" err="1" smtClean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1297935" y="2504886"/>
            <a:ext cx="12344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Early Warning Stage</a:t>
            </a:r>
            <a:endParaRPr lang="en-GB" sz="1400" dirty="0" err="1" smtClean="0">
              <a:solidFill>
                <a:schemeClr val="accent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2193899" y="2777051"/>
            <a:ext cx="9055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Alert</a:t>
            </a:r>
            <a:endParaRPr lang="en-GB" sz="1400" dirty="0" err="1" smtClean="0">
              <a:solidFill>
                <a:schemeClr val="accent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2592569" y="2276011"/>
            <a:ext cx="144931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Flood Emergency </a:t>
            </a:r>
            <a:r>
              <a:rPr lang="en-US" sz="1400" dirty="0">
                <a:solidFill>
                  <a:schemeClr val="accent2"/>
                </a:solidFill>
              </a:rPr>
              <a:t>R</a:t>
            </a:r>
            <a:r>
              <a:rPr lang="en-US" sz="1400" dirty="0" smtClean="0">
                <a:solidFill>
                  <a:schemeClr val="accent2"/>
                </a:solidFill>
              </a:rPr>
              <a:t>esponse </a:t>
            </a:r>
          </a:p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Stage I</a:t>
            </a:r>
            <a:endParaRPr lang="en-GB" sz="1400" dirty="0" err="1" smtClean="0">
              <a:solidFill>
                <a:schemeClr val="accent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5477979" y="2260749"/>
            <a:ext cx="144931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Flood Emergency </a:t>
            </a:r>
            <a:r>
              <a:rPr lang="en-US" sz="1400" dirty="0">
                <a:solidFill>
                  <a:schemeClr val="accent2"/>
                </a:solidFill>
              </a:rPr>
              <a:t>R</a:t>
            </a:r>
            <a:r>
              <a:rPr lang="en-US" sz="1400" dirty="0" smtClean="0">
                <a:solidFill>
                  <a:schemeClr val="accent2"/>
                </a:solidFill>
              </a:rPr>
              <a:t>esponse </a:t>
            </a:r>
          </a:p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Stage I</a:t>
            </a:r>
            <a:endParaRPr lang="en-GB" sz="1400" dirty="0" err="1" smtClean="0">
              <a:solidFill>
                <a:schemeClr val="accent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4024767" y="2289718"/>
            <a:ext cx="144931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Flood Emergency </a:t>
            </a:r>
            <a:r>
              <a:rPr lang="en-US" sz="1400" dirty="0">
                <a:solidFill>
                  <a:schemeClr val="accent2"/>
                </a:solidFill>
              </a:rPr>
              <a:t>R</a:t>
            </a:r>
            <a:r>
              <a:rPr lang="en-US" sz="1400" dirty="0" smtClean="0">
                <a:solidFill>
                  <a:schemeClr val="accent2"/>
                </a:solidFill>
              </a:rPr>
              <a:t>esponse </a:t>
            </a:r>
          </a:p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Stage II</a:t>
            </a:r>
            <a:endParaRPr lang="en-GB" sz="1400" dirty="0" err="1" smtClean="0">
              <a:solidFill>
                <a:schemeClr val="accent2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371442" y="5280101"/>
            <a:ext cx="16276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Water level </a:t>
            </a:r>
          </a:p>
          <a:p>
            <a:pPr algn="ctr"/>
            <a:r>
              <a:rPr lang="en-US" sz="1400" dirty="0" smtClean="0"/>
              <a:t>at reference gauge</a:t>
            </a:r>
            <a:endParaRPr lang="en-GB" sz="1400" dirty="0" err="1" smtClean="0"/>
          </a:p>
        </p:txBody>
      </p:sp>
      <p:sp>
        <p:nvSpPr>
          <p:cNvPr id="53" name="TextBox 52"/>
          <p:cNvSpPr txBox="1"/>
          <p:nvPr/>
        </p:nvSpPr>
        <p:spPr>
          <a:xfrm>
            <a:off x="708426" y="5242001"/>
            <a:ext cx="905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500cm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KIEN</a:t>
            </a:r>
            <a:endParaRPr lang="en-GB" sz="1400" b="1" dirty="0" err="1" smtClean="0">
              <a:solidFill>
                <a:srgbClr val="0070C0"/>
              </a:solidFill>
            </a:endParaRPr>
          </a:p>
        </p:txBody>
      </p:sp>
      <p:sp>
        <p:nvSpPr>
          <p:cNvPr id="54" name="Right Arrow 53"/>
          <p:cNvSpPr/>
          <p:nvPr/>
        </p:nvSpPr>
        <p:spPr>
          <a:xfrm>
            <a:off x="973939" y="5652490"/>
            <a:ext cx="538509" cy="34162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 smtClean="0"/>
          </a:p>
        </p:txBody>
      </p:sp>
      <p:sp>
        <p:nvSpPr>
          <p:cNvPr id="55" name="TextBox 54"/>
          <p:cNvSpPr txBox="1"/>
          <p:nvPr/>
        </p:nvSpPr>
        <p:spPr>
          <a:xfrm>
            <a:off x="1434188" y="4813098"/>
            <a:ext cx="905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650cm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KIEN</a:t>
            </a:r>
            <a:endParaRPr lang="en-GB" sz="1400" b="1" dirty="0" err="1" smtClean="0">
              <a:solidFill>
                <a:srgbClr val="0070C0"/>
              </a:solidFill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1699701" y="5223587"/>
            <a:ext cx="538509" cy="34162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 smtClean="0"/>
          </a:p>
        </p:txBody>
      </p:sp>
      <p:sp>
        <p:nvSpPr>
          <p:cNvPr id="57" name="TextBox 56"/>
          <p:cNvSpPr txBox="1"/>
          <p:nvPr/>
        </p:nvSpPr>
        <p:spPr>
          <a:xfrm>
            <a:off x="2159274" y="4450489"/>
            <a:ext cx="905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 smtClean="0">
                <a:solidFill>
                  <a:srgbClr val="0070C0"/>
                </a:solidFill>
              </a:rPr>
              <a:t>50cm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KIEN</a:t>
            </a:r>
            <a:endParaRPr lang="en-GB" sz="1400" b="1" dirty="0" err="1" smtClean="0">
              <a:solidFill>
                <a:srgbClr val="0070C0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2424787" y="4860978"/>
            <a:ext cx="538509" cy="34162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 smtClean="0"/>
          </a:p>
        </p:txBody>
      </p:sp>
      <p:sp>
        <p:nvSpPr>
          <p:cNvPr id="59" name="TextBox 58"/>
          <p:cNvSpPr txBox="1"/>
          <p:nvPr/>
        </p:nvSpPr>
        <p:spPr>
          <a:xfrm>
            <a:off x="2872506" y="4135250"/>
            <a:ext cx="905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850cm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KIEN</a:t>
            </a:r>
            <a:endParaRPr lang="en-GB" sz="1400" b="1" dirty="0" err="1" smtClean="0">
              <a:solidFill>
                <a:srgbClr val="0070C0"/>
              </a:solidFill>
            </a:endParaRPr>
          </a:p>
        </p:txBody>
      </p:sp>
      <p:sp>
        <p:nvSpPr>
          <p:cNvPr id="60" name="Right Arrow 59"/>
          <p:cNvSpPr/>
          <p:nvPr/>
        </p:nvSpPr>
        <p:spPr>
          <a:xfrm>
            <a:off x="3138019" y="4545739"/>
            <a:ext cx="538509" cy="34162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 smtClean="0"/>
          </a:p>
        </p:txBody>
      </p:sp>
      <p:sp>
        <p:nvSpPr>
          <p:cNvPr id="61" name="TextBox 60"/>
          <p:cNvSpPr txBox="1"/>
          <p:nvPr/>
        </p:nvSpPr>
        <p:spPr>
          <a:xfrm>
            <a:off x="5018298" y="4055015"/>
            <a:ext cx="905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900cm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KIEN</a:t>
            </a:r>
            <a:endParaRPr lang="en-GB" sz="1400" b="1" dirty="0" err="1" smtClean="0">
              <a:solidFill>
                <a:srgbClr val="0070C0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5283811" y="4465504"/>
            <a:ext cx="538509" cy="34162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 smtClean="0"/>
          </a:p>
        </p:txBody>
      </p:sp>
      <p:sp>
        <p:nvSpPr>
          <p:cNvPr id="63" name="TextBox 62"/>
          <p:cNvSpPr txBox="1"/>
          <p:nvPr/>
        </p:nvSpPr>
        <p:spPr>
          <a:xfrm>
            <a:off x="5774643" y="4304621"/>
            <a:ext cx="905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800cm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KIEN</a:t>
            </a:r>
            <a:endParaRPr lang="en-GB" sz="1400" b="1" dirty="0" err="1" smtClean="0">
              <a:solidFill>
                <a:srgbClr val="0070C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6040156" y="4715110"/>
            <a:ext cx="538509" cy="34162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 smtClean="0"/>
          </a:p>
        </p:txBody>
      </p:sp>
      <p:sp>
        <p:nvSpPr>
          <p:cNvPr id="65" name="TextBox 64"/>
          <p:cNvSpPr txBox="1"/>
          <p:nvPr/>
        </p:nvSpPr>
        <p:spPr>
          <a:xfrm>
            <a:off x="6475242" y="4652799"/>
            <a:ext cx="905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700cm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KIEN</a:t>
            </a:r>
            <a:endParaRPr lang="en-GB" sz="1400" b="1" dirty="0" err="1" smtClean="0">
              <a:solidFill>
                <a:srgbClr val="0070C0"/>
              </a:solidFill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6740755" y="5063288"/>
            <a:ext cx="538509" cy="34162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 smtClean="0"/>
          </a:p>
        </p:txBody>
      </p:sp>
      <p:sp>
        <p:nvSpPr>
          <p:cNvPr id="68" name="TextBox 67"/>
          <p:cNvSpPr txBox="1"/>
          <p:nvPr/>
        </p:nvSpPr>
        <p:spPr>
          <a:xfrm rot="16200000">
            <a:off x="6480150" y="2777052"/>
            <a:ext cx="9055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Alert</a:t>
            </a:r>
            <a:endParaRPr lang="en-GB" sz="1400" dirty="0" err="1" smtClean="0">
              <a:solidFill>
                <a:schemeClr val="accent2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 rot="16200000">
            <a:off x="7146900" y="2777052"/>
            <a:ext cx="9055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Cleanup</a:t>
            </a:r>
            <a:endParaRPr lang="en-GB" sz="1400" dirty="0" err="1" smtClean="0">
              <a:solidFill>
                <a:schemeClr val="accent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48064" y="6443693"/>
            <a:ext cx="162763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Time</a:t>
            </a:r>
            <a:endParaRPr lang="en-GB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179950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emergency </a:t>
            </a:r>
            <a:r>
              <a:rPr lang="en-US" dirty="0"/>
              <a:t>r</a:t>
            </a:r>
            <a:r>
              <a:rPr lang="en-US" dirty="0" smtClean="0"/>
              <a:t>esponse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7019925" cy="299441"/>
          </a:xfrm>
        </p:spPr>
        <p:txBody>
          <a:bodyPr/>
          <a:lstStyle/>
          <a:p>
            <a:r>
              <a:rPr lang="en-US" dirty="0" smtClean="0"/>
              <a:t>Early Warning Stage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35</a:t>
            </a:fld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8462962" cy="3526606"/>
          </a:xfrm>
        </p:spPr>
        <p:txBody>
          <a:bodyPr/>
          <a:lstStyle/>
          <a:p>
            <a:pPr lvl="1"/>
            <a:r>
              <a:rPr lang="en-US" dirty="0" smtClean="0"/>
              <a:t>The beginning and end of the early warning stage are determined by the hydrologist on-duty and the head of  flood emergency response based on: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eather forecast</a:t>
            </a:r>
          </a:p>
          <a:p>
            <a:pPr lvl="2"/>
            <a:r>
              <a:rPr lang="en-US" dirty="0" smtClean="0"/>
              <a:t>Current water level / Water level forecast</a:t>
            </a:r>
          </a:p>
          <a:p>
            <a:pPr lvl="1"/>
            <a:r>
              <a:rPr lang="en-US" dirty="0" smtClean="0"/>
              <a:t>If necessary: Initiation of on-call duty for staff for next stage</a:t>
            </a:r>
          </a:p>
          <a:p>
            <a:pPr marL="0" lvl="1" indent="0">
              <a:buNone/>
            </a:pPr>
            <a:endParaRPr lang="en-US" dirty="0" smtClean="0"/>
          </a:p>
          <a:p>
            <a:pPr marL="0" lvl="1" indent="0">
              <a:buNone/>
            </a:pPr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Monitoring of water levels, weather forecast and water level forecast by the Hydrologist on-duty </a:t>
            </a:r>
          </a:p>
          <a:p>
            <a:pPr lvl="1"/>
            <a:r>
              <a:rPr lang="en-US" dirty="0" smtClean="0"/>
              <a:t>Coordination between Hydrologist on-duty and Head of Flood Emergency Response</a:t>
            </a:r>
          </a:p>
        </p:txBody>
      </p:sp>
    </p:spTree>
    <p:extLst>
      <p:ext uri="{BB962C8B-B14F-4D97-AF65-F5344CB8AC3E}">
        <p14:creationId xmlns:p14="http://schemas.microsoft.com/office/powerpoint/2010/main" val="18838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emergency </a:t>
            </a:r>
            <a:r>
              <a:rPr lang="en-US" dirty="0"/>
              <a:t>r</a:t>
            </a:r>
            <a:r>
              <a:rPr lang="en-US" dirty="0" smtClean="0"/>
              <a:t>esponse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7019925" cy="299441"/>
          </a:xfrm>
        </p:spPr>
        <p:txBody>
          <a:bodyPr/>
          <a:lstStyle/>
          <a:p>
            <a:r>
              <a:rPr lang="en-US" dirty="0" smtClean="0"/>
              <a:t>Alert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36</a:t>
            </a:fld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7812087" cy="3526606"/>
          </a:xfrm>
        </p:spPr>
        <p:txBody>
          <a:bodyPr/>
          <a:lstStyle/>
          <a:p>
            <a:pPr lvl="1"/>
            <a:r>
              <a:rPr lang="en-US" dirty="0"/>
              <a:t>The beginning and end of the </a:t>
            </a:r>
            <a:r>
              <a:rPr lang="en-US" dirty="0" smtClean="0"/>
              <a:t>Alert stage </a:t>
            </a:r>
            <a:r>
              <a:rPr lang="en-US" dirty="0"/>
              <a:t>are determined by </a:t>
            </a:r>
            <a:r>
              <a:rPr lang="en-US" dirty="0" smtClean="0"/>
              <a:t>Managing Director of </a:t>
            </a:r>
            <a:r>
              <a:rPr lang="en-US" dirty="0" err="1" smtClean="0"/>
              <a:t>viadonau</a:t>
            </a:r>
            <a:r>
              <a:rPr lang="en-US" dirty="0" smtClean="0"/>
              <a:t> based </a:t>
            </a:r>
            <a:r>
              <a:rPr lang="en-US" dirty="0"/>
              <a:t>on:</a:t>
            </a:r>
          </a:p>
          <a:p>
            <a:pPr lvl="2"/>
            <a:r>
              <a:rPr lang="en-US" dirty="0" smtClean="0"/>
              <a:t>Current </a:t>
            </a:r>
            <a:r>
              <a:rPr lang="en-US" dirty="0"/>
              <a:t>water </a:t>
            </a:r>
            <a:r>
              <a:rPr lang="en-US" dirty="0" smtClean="0"/>
              <a:t>level / Water </a:t>
            </a:r>
            <a:r>
              <a:rPr lang="en-US" dirty="0"/>
              <a:t>level </a:t>
            </a:r>
            <a:r>
              <a:rPr lang="en-US" dirty="0" smtClean="0"/>
              <a:t>forecast 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necessary: Initiation of on-call duty for staff for next </a:t>
            </a:r>
            <a:r>
              <a:rPr lang="en-US" dirty="0" smtClean="0"/>
              <a:t>stage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Activities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Monitoring of water levels, weather forecast and water level forecast by the Hydrologist on-duty </a:t>
            </a:r>
          </a:p>
          <a:p>
            <a:pPr lvl="1"/>
            <a:r>
              <a:rPr lang="en-US" dirty="0"/>
              <a:t>Coordination between Hydrologist on-duty and Head of Flood Emergency </a:t>
            </a:r>
            <a:r>
              <a:rPr lang="en-US" dirty="0" smtClean="0"/>
              <a:t>Response</a:t>
            </a:r>
          </a:p>
          <a:p>
            <a:pPr lvl="1"/>
            <a:r>
              <a:rPr lang="en-US" dirty="0"/>
              <a:t>Functionality of flood protection facilities are controlled </a:t>
            </a:r>
            <a:r>
              <a:rPr lang="en-US" dirty="0" smtClean="0"/>
              <a:t>once </a:t>
            </a:r>
            <a:r>
              <a:rPr lang="en-US" dirty="0"/>
              <a:t>a day </a:t>
            </a:r>
          </a:p>
        </p:txBody>
      </p:sp>
    </p:spTree>
    <p:extLst>
      <p:ext uri="{BB962C8B-B14F-4D97-AF65-F5344CB8AC3E}">
        <p14:creationId xmlns:p14="http://schemas.microsoft.com/office/powerpoint/2010/main" val="4306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emergency </a:t>
            </a:r>
            <a:r>
              <a:rPr lang="en-US" dirty="0"/>
              <a:t>r</a:t>
            </a:r>
            <a:r>
              <a:rPr lang="en-US" dirty="0" smtClean="0"/>
              <a:t>esponse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7019925" cy="299441"/>
          </a:xfrm>
        </p:spPr>
        <p:txBody>
          <a:bodyPr/>
          <a:lstStyle/>
          <a:p>
            <a:r>
              <a:rPr lang="en-US" dirty="0" smtClean="0"/>
              <a:t>Flood Emergency Response Stage I</a:t>
            </a:r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7812087" cy="4488408"/>
          </a:xfrm>
        </p:spPr>
        <p:txBody>
          <a:bodyPr/>
          <a:lstStyle/>
          <a:p>
            <a:pPr lvl="1"/>
            <a:r>
              <a:rPr lang="en-US" dirty="0"/>
              <a:t>The beginning and end of the Alert stage are determined by Managing Director of </a:t>
            </a:r>
            <a:r>
              <a:rPr lang="en-US" dirty="0" err="1"/>
              <a:t>viadonau</a:t>
            </a:r>
            <a:r>
              <a:rPr lang="en-US" dirty="0"/>
              <a:t> based on:</a:t>
            </a:r>
          </a:p>
          <a:p>
            <a:pPr lvl="2"/>
            <a:r>
              <a:rPr lang="en-US" dirty="0"/>
              <a:t>Current water level / Water level forecast </a:t>
            </a:r>
          </a:p>
          <a:p>
            <a:pPr lvl="1"/>
            <a:r>
              <a:rPr lang="en-US" dirty="0"/>
              <a:t>Managing </a:t>
            </a:r>
            <a:r>
              <a:rPr lang="en-US" dirty="0" smtClean="0"/>
              <a:t>Director informs </a:t>
            </a:r>
            <a:r>
              <a:rPr lang="en-US" dirty="0" err="1" smtClean="0"/>
              <a:t>bmvit</a:t>
            </a:r>
            <a:r>
              <a:rPr lang="en-US" dirty="0"/>
              <a:t> &amp; Danube Flood Control Agency 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necessary: Initiation of on-call duty for staff for next stage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Activities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Monitoring of water levels, weather forecast and water level forecast by the Hydrologist on-duty </a:t>
            </a:r>
          </a:p>
          <a:p>
            <a:pPr lvl="1"/>
            <a:r>
              <a:rPr lang="en-US" dirty="0"/>
              <a:t>Coordination between Hydrologist </a:t>
            </a:r>
            <a:r>
              <a:rPr lang="en-US" dirty="0" smtClean="0"/>
              <a:t>on-duty, Head </a:t>
            </a:r>
            <a:r>
              <a:rPr lang="en-US" dirty="0"/>
              <a:t>of Flood </a:t>
            </a:r>
            <a:r>
              <a:rPr lang="en-US" dirty="0" smtClean="0"/>
              <a:t>Emergency Response, Head of Department of Flood Management</a:t>
            </a:r>
            <a:endParaRPr lang="en-US" dirty="0"/>
          </a:p>
          <a:p>
            <a:pPr lvl="1"/>
            <a:r>
              <a:rPr lang="en-US" dirty="0" smtClean="0"/>
              <a:t>Out-Post: Head of outpost and 1 staff (daily 07:30 – 17:30)</a:t>
            </a:r>
          </a:p>
          <a:p>
            <a:pPr lvl="2"/>
            <a:r>
              <a:rPr lang="en-US" dirty="0" smtClean="0"/>
              <a:t>Inspections of all facilities </a:t>
            </a:r>
            <a:r>
              <a:rPr lang="en-US" dirty="0"/>
              <a:t>once a day</a:t>
            </a:r>
          </a:p>
          <a:p>
            <a:pPr lvl="2"/>
            <a:r>
              <a:rPr lang="en-US" dirty="0" smtClean="0"/>
              <a:t>Reading of manual gauges once a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emergency </a:t>
            </a:r>
            <a:r>
              <a:rPr lang="en-US" dirty="0"/>
              <a:t>r</a:t>
            </a:r>
            <a:r>
              <a:rPr lang="en-US" dirty="0" smtClean="0"/>
              <a:t>esponse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7019925" cy="320601"/>
          </a:xfrm>
        </p:spPr>
        <p:txBody>
          <a:bodyPr/>
          <a:lstStyle/>
          <a:p>
            <a:r>
              <a:rPr lang="en-US" dirty="0" smtClean="0"/>
              <a:t>Flood Emergency Response Stage II</a:t>
            </a:r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2" y="2346305"/>
            <a:ext cx="9038376" cy="4167808"/>
          </a:xfrm>
        </p:spPr>
        <p:txBody>
          <a:bodyPr/>
          <a:lstStyle/>
          <a:p>
            <a:pPr lvl="1"/>
            <a:r>
              <a:rPr lang="en-US" dirty="0"/>
              <a:t>The beginning and end of the Alert stage are determined by Managing Director of </a:t>
            </a:r>
            <a:r>
              <a:rPr lang="en-US" dirty="0" err="1"/>
              <a:t>viadonau</a:t>
            </a:r>
            <a:r>
              <a:rPr lang="en-US" dirty="0"/>
              <a:t> based on:</a:t>
            </a:r>
          </a:p>
          <a:p>
            <a:pPr lvl="2"/>
            <a:r>
              <a:rPr lang="en-US" dirty="0"/>
              <a:t>Current water level / Water level forecast </a:t>
            </a:r>
          </a:p>
          <a:p>
            <a:pPr lvl="1"/>
            <a:r>
              <a:rPr lang="en-US" dirty="0"/>
              <a:t>Managing </a:t>
            </a:r>
            <a:r>
              <a:rPr lang="en-US" dirty="0" smtClean="0"/>
              <a:t>Director informs </a:t>
            </a:r>
            <a:r>
              <a:rPr lang="en-US" dirty="0" err="1" smtClean="0"/>
              <a:t>bmvit</a:t>
            </a:r>
            <a:r>
              <a:rPr lang="en-US" dirty="0"/>
              <a:t> &amp; Danube Flood Control Agency </a:t>
            </a:r>
          </a:p>
          <a:p>
            <a:pPr marL="0" lvl="1" indent="0">
              <a:buNone/>
            </a:pPr>
            <a:endParaRPr lang="en-US" dirty="0" smtClean="0"/>
          </a:p>
          <a:p>
            <a:pPr marL="0" lvl="1" indent="0">
              <a:buNone/>
            </a:pPr>
            <a:r>
              <a:rPr lang="en-US" dirty="0" smtClean="0"/>
              <a:t>Activities:</a:t>
            </a:r>
            <a:endParaRPr lang="en-US" dirty="0"/>
          </a:p>
          <a:p>
            <a:pPr lvl="1"/>
            <a:r>
              <a:rPr lang="en-US" dirty="0" smtClean="0"/>
              <a:t>Establishment of crisis unit </a:t>
            </a:r>
            <a:r>
              <a:rPr lang="en-US" dirty="0"/>
              <a:t>(daily 07:30 – </a:t>
            </a:r>
            <a:r>
              <a:rPr lang="en-US" dirty="0" smtClean="0"/>
              <a:t>17:30, on-call duty at night)</a:t>
            </a:r>
            <a:endParaRPr lang="en-US" dirty="0"/>
          </a:p>
          <a:p>
            <a:pPr lvl="1"/>
            <a:r>
              <a:rPr lang="en-US" dirty="0"/>
              <a:t>Monitoring of water levels, weather forecast and water level forecast by the Hydrologist on-duty (daily 06:00 – </a:t>
            </a:r>
            <a:r>
              <a:rPr lang="en-US" dirty="0" smtClean="0"/>
              <a:t>22:00, on-call duty 22:00 – 06:00)</a:t>
            </a:r>
            <a:endParaRPr lang="en-US" dirty="0"/>
          </a:p>
          <a:p>
            <a:pPr lvl="1"/>
            <a:r>
              <a:rPr lang="en-US" dirty="0" smtClean="0"/>
              <a:t>Out-Post: Head of outpost and up to 4 staff (daily 00:00 – 24:00)</a:t>
            </a:r>
          </a:p>
          <a:p>
            <a:pPr lvl="2"/>
            <a:r>
              <a:rPr lang="en-US" dirty="0" smtClean="0"/>
              <a:t>Inspections of all facilities at least once a day</a:t>
            </a:r>
          </a:p>
          <a:p>
            <a:pPr lvl="2"/>
            <a:r>
              <a:rPr lang="en-US" dirty="0"/>
              <a:t>Inspections of </a:t>
            </a:r>
            <a:r>
              <a:rPr lang="en-US" dirty="0" smtClean="0"/>
              <a:t>areas where water levels reach the facilities </a:t>
            </a:r>
            <a:r>
              <a:rPr lang="en-US" dirty="0"/>
              <a:t>at least </a:t>
            </a:r>
            <a:r>
              <a:rPr lang="en-US" dirty="0" smtClean="0"/>
              <a:t>twice </a:t>
            </a:r>
            <a:r>
              <a:rPr lang="en-US" dirty="0"/>
              <a:t>a day</a:t>
            </a:r>
          </a:p>
          <a:p>
            <a:pPr lvl="2"/>
            <a:r>
              <a:rPr lang="en-US" dirty="0" smtClean="0"/>
              <a:t>Reading of manual gauges three times a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emergency </a:t>
            </a:r>
            <a:r>
              <a:rPr lang="en-US" dirty="0"/>
              <a:t>r</a:t>
            </a:r>
            <a:r>
              <a:rPr lang="en-US" dirty="0" smtClean="0"/>
              <a:t>esponse</a:t>
            </a:r>
            <a:endParaRPr lang="en-US" dirty="0"/>
          </a:p>
        </p:txBody>
      </p:sp>
      <p:pic>
        <p:nvPicPr>
          <p:cNvPr id="8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20" y="1667786"/>
            <a:ext cx="9323914" cy="4735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4775" y="4817660"/>
            <a:ext cx="107817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 smtClean="0"/>
              <a:t>EARLY WARNING STAGE</a:t>
            </a:r>
            <a:endParaRPr lang="en-GB" sz="1000" b="1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2690883" y="4563689"/>
            <a:ext cx="857537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00" b="1" dirty="0" smtClean="0"/>
              <a:t>ALERT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377" y="3881743"/>
            <a:ext cx="235994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00" b="1" dirty="0" smtClean="0"/>
              <a:t>FLOOD EMERGENCY RESPONSE </a:t>
            </a:r>
          </a:p>
          <a:p>
            <a:pPr algn="ctr"/>
            <a:r>
              <a:rPr lang="en-US" sz="1000" b="1" dirty="0" smtClean="0"/>
              <a:t>STAGE I &amp; II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7551" y="3132949"/>
            <a:ext cx="2747773" cy="2653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000" b="1" dirty="0" smtClean="0"/>
              <a:t>WATER LEVEL KIENSTOCK (REFERENCE GAUGE)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4998" y="3281200"/>
            <a:ext cx="130053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00" b="1" dirty="0" smtClean="0"/>
              <a:t>INITIATION OF FLOOD EMERGENCY RESPONSE STAGE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48463" y="4538667"/>
            <a:ext cx="857537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00" b="1" dirty="0" smtClean="0"/>
              <a:t>ALERT</a:t>
            </a:r>
          </a:p>
        </p:txBody>
      </p:sp>
      <p:sp>
        <p:nvSpPr>
          <p:cNvPr id="12" name="Inhaltsplatzhalter 16"/>
          <p:cNvSpPr>
            <a:spLocks noGrp="1"/>
          </p:cNvSpPr>
          <p:nvPr>
            <p:ph idx="1"/>
          </p:nvPr>
        </p:nvSpPr>
        <p:spPr>
          <a:xfrm>
            <a:off x="722313" y="1667786"/>
            <a:ext cx="5292725" cy="320601"/>
          </a:xfrm>
        </p:spPr>
        <p:txBody>
          <a:bodyPr/>
          <a:lstStyle/>
          <a:p>
            <a:r>
              <a:rPr lang="en-US" dirty="0" smtClean="0"/>
              <a:t>Flood Event June 2013 (HQ300)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GB" dirty="0" smtClean="0"/>
              <a:t>Agenda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2313" y="2023576"/>
            <a:ext cx="7788641" cy="1923604"/>
          </a:xfrm>
        </p:spPr>
        <p:txBody>
          <a:bodyPr/>
          <a:lstStyle/>
          <a:p>
            <a:pPr lvl="1"/>
            <a:r>
              <a:rPr lang="en-GB" dirty="0" smtClean="0"/>
              <a:t>Overview</a:t>
            </a:r>
          </a:p>
          <a:p>
            <a:pPr lvl="1"/>
            <a:r>
              <a:rPr lang="en-GB" dirty="0" smtClean="0"/>
              <a:t>Department of Flood Management - Duties </a:t>
            </a:r>
            <a:r>
              <a:rPr lang="en-GB" dirty="0"/>
              <a:t>and </a:t>
            </a:r>
            <a:r>
              <a:rPr lang="en-GB" dirty="0" smtClean="0"/>
              <a:t>Responsibilities </a:t>
            </a:r>
            <a:endParaRPr lang="en-GB" dirty="0"/>
          </a:p>
          <a:p>
            <a:pPr lvl="1"/>
            <a:r>
              <a:rPr lang="en-US" dirty="0" smtClean="0"/>
              <a:t>Flood Emergency Response and Management</a:t>
            </a:r>
          </a:p>
          <a:p>
            <a:pPr lvl="1"/>
            <a:r>
              <a:rPr lang="en-US" dirty="0" smtClean="0"/>
              <a:t>Rehabilitation of Flood Protection Facilities</a:t>
            </a:r>
            <a:endParaRPr lang="en-GB" dirty="0"/>
          </a:p>
          <a:p>
            <a:pPr marL="0" lvl="1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516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US" dirty="0"/>
              <a:t>Flood e</a:t>
            </a:r>
            <a:r>
              <a:rPr lang="en-US" dirty="0" smtClean="0"/>
              <a:t>mergency </a:t>
            </a:r>
            <a:r>
              <a:rPr lang="en-US" dirty="0"/>
              <a:t>r</a:t>
            </a:r>
            <a:r>
              <a:rPr lang="en-US" dirty="0" smtClean="0"/>
              <a:t>esponse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5292725" cy="308161"/>
          </a:xfrm>
        </p:spPr>
        <p:txBody>
          <a:bodyPr/>
          <a:lstStyle/>
          <a:p>
            <a:r>
              <a:rPr lang="en-US" dirty="0" smtClean="0"/>
              <a:t>Defensive Measures</a:t>
            </a:r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33626"/>
            <a:ext cx="5292725" cy="12824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Sandbags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Mobile </a:t>
            </a:r>
            <a:r>
              <a:rPr lang="en-US" dirty="0"/>
              <a:t>flood </a:t>
            </a:r>
            <a:r>
              <a:rPr lang="en-US" dirty="0" smtClean="0"/>
              <a:t>defense </a:t>
            </a:r>
            <a:r>
              <a:rPr lang="en-US" dirty="0"/>
              <a:t>systems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dirty="0"/>
              <a:t>Supported by local voluntary fire brigade and federal armed forces</a:t>
            </a:r>
          </a:p>
        </p:txBody>
      </p:sp>
      <p:pic>
        <p:nvPicPr>
          <p:cNvPr id="12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501" y="1557386"/>
            <a:ext cx="3300484" cy="241451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13" y="4154871"/>
            <a:ext cx="3850567" cy="236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G:\03_Sicherungen\Fotos\20130605_FST_Expositurbereich Orth\DSC051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4148518"/>
            <a:ext cx="3431900" cy="23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94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GB" dirty="0"/>
              <a:t>Flood e</a:t>
            </a:r>
            <a:r>
              <a:rPr lang="en-GB" dirty="0" smtClean="0"/>
              <a:t>mergency response</a:t>
            </a:r>
            <a:endParaRPr lang="en-US" dirty="0"/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1097371847"/>
              </p:ext>
            </p:extLst>
          </p:nvPr>
        </p:nvGraphicFramePr>
        <p:xfrm>
          <a:off x="722313" y="1658679"/>
          <a:ext cx="7815632" cy="479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802"/>
                <a:gridCol w="2984915"/>
                <a:gridCol w="2984915"/>
              </a:tblGrid>
              <a:tr h="62446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“Normal operation”</a:t>
                      </a:r>
                    </a:p>
                    <a:p>
                      <a:r>
                        <a:rPr lang="en-US" dirty="0" smtClean="0"/>
                        <a:t>(in case of a flood)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Disaster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Responsibility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viadonau</a:t>
                      </a:r>
                      <a:endParaRPr lang="en-GB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Local authorities</a:t>
                      </a:r>
                      <a:endParaRPr lang="en-GB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Water level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Water level below  design water level</a:t>
                      </a:r>
                      <a:endParaRPr lang="en-GB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Water level above  design water level (HQ100)</a:t>
                      </a:r>
                      <a:endParaRPr lang="en-GB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Functional capability of flood protection facility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Facility is fully functional</a:t>
                      </a:r>
                      <a:endParaRPr lang="en-GB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Failure of essential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facility component (i.e. dike breach)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Operation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Operator is able to control the situation with own forces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Additional forces required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On duty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viadonau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Local voluntary fire brigade (upon request of operator)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Experts upon request of viadonau (i.e. geotechnical)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Local authorities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viadonau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Local voluntary fire brigade  (upon request of local authorities)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Authorised experts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Federal armed forces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8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SG" dirty="0" smtClean="0"/>
              <a:t>Terminology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42</a:t>
            </a:fld>
            <a:endParaRPr lang="de-AT" dirty="0"/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271727" y="4329113"/>
            <a:ext cx="9206045" cy="1008062"/>
          </a:xfrm>
          <a:custGeom>
            <a:avLst/>
            <a:gdLst>
              <a:gd name="T0" fmla="*/ 0 w 5353"/>
              <a:gd name="T1" fmla="*/ 635 h 635"/>
              <a:gd name="T2" fmla="*/ 5353 w 5353"/>
              <a:gd name="T3" fmla="*/ 635 h 635"/>
              <a:gd name="T4" fmla="*/ 5353 w 5353"/>
              <a:gd name="T5" fmla="*/ 0 h 635"/>
              <a:gd name="T6" fmla="*/ 182 w 5353"/>
              <a:gd name="T7" fmla="*/ 0 h 635"/>
              <a:gd name="T8" fmla="*/ 91 w 5353"/>
              <a:gd name="T9" fmla="*/ 91 h 635"/>
              <a:gd name="T10" fmla="*/ 0 w 5353"/>
              <a:gd name="T11" fmla="*/ 91 h 635"/>
              <a:gd name="T12" fmla="*/ 0 w 5353"/>
              <a:gd name="T13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53" h="635">
                <a:moveTo>
                  <a:pt x="0" y="635"/>
                </a:moveTo>
                <a:lnTo>
                  <a:pt x="5353" y="635"/>
                </a:lnTo>
                <a:lnTo>
                  <a:pt x="5353" y="0"/>
                </a:lnTo>
                <a:lnTo>
                  <a:pt x="182" y="0"/>
                </a:lnTo>
                <a:lnTo>
                  <a:pt x="91" y="91"/>
                </a:lnTo>
                <a:lnTo>
                  <a:pt x="0" y="91"/>
                </a:lnTo>
                <a:lnTo>
                  <a:pt x="0" y="635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858177" y="3897313"/>
            <a:ext cx="8619596" cy="179387"/>
          </a:xfrm>
          <a:custGeom>
            <a:avLst/>
            <a:gdLst>
              <a:gd name="T0" fmla="*/ 0 w 5012"/>
              <a:gd name="T1" fmla="*/ 113 h 113"/>
              <a:gd name="T2" fmla="*/ 5012 w 5012"/>
              <a:gd name="T3" fmla="*/ 113 h 113"/>
              <a:gd name="T4" fmla="*/ 5012 w 5012"/>
              <a:gd name="T5" fmla="*/ 0 h 113"/>
              <a:gd name="T6" fmla="*/ 110 w 5012"/>
              <a:gd name="T7" fmla="*/ 4 h 113"/>
              <a:gd name="T8" fmla="*/ 0 w 5012"/>
              <a:gd name="T9" fmla="*/ 11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12" h="113">
                <a:moveTo>
                  <a:pt x="0" y="113"/>
                </a:moveTo>
                <a:lnTo>
                  <a:pt x="5012" y="113"/>
                </a:lnTo>
                <a:lnTo>
                  <a:pt x="5012" y="0"/>
                </a:lnTo>
                <a:lnTo>
                  <a:pt x="110" y="4"/>
                </a:lnTo>
                <a:lnTo>
                  <a:pt x="0" y="113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H="1">
            <a:off x="271728" y="3141663"/>
            <a:ext cx="4290881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1325960" y="3068639"/>
            <a:ext cx="311282" cy="73025"/>
          </a:xfrm>
          <a:custGeom>
            <a:avLst/>
            <a:gdLst>
              <a:gd name="T0" fmla="*/ 91 w 181"/>
              <a:gd name="T1" fmla="*/ 46 h 46"/>
              <a:gd name="T2" fmla="*/ 181 w 181"/>
              <a:gd name="T3" fmla="*/ 0 h 46"/>
              <a:gd name="T4" fmla="*/ 0 w 181"/>
              <a:gd name="T5" fmla="*/ 0 h 46"/>
              <a:gd name="T6" fmla="*/ 91 w 181"/>
              <a:gd name="T7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1" h="46">
                <a:moveTo>
                  <a:pt x="91" y="46"/>
                </a:moveTo>
                <a:lnTo>
                  <a:pt x="181" y="0"/>
                </a:lnTo>
                <a:lnTo>
                  <a:pt x="0" y="0"/>
                </a:lnTo>
                <a:lnTo>
                  <a:pt x="91" y="4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325960" y="3176588"/>
            <a:ext cx="31128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1365514" y="3213100"/>
            <a:ext cx="23389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1403350" y="3249613"/>
            <a:ext cx="15650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46894" y="2655706"/>
            <a:ext cx="1874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909763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54635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30035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607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9179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751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GB" altLang="de-DE" sz="1000" b="1" dirty="0" smtClean="0">
                <a:solidFill>
                  <a:srgbClr val="0000FF"/>
                </a:solidFill>
                <a:latin typeface="+mn-lt"/>
              </a:rPr>
              <a:t>Level of design discharge</a:t>
            </a:r>
            <a:r>
              <a:rPr lang="en-GB" altLang="de-DE" sz="1000" b="1" dirty="0">
                <a:solidFill>
                  <a:srgbClr val="0000FF"/>
                </a:solidFill>
                <a:latin typeface="+mn-lt"/>
              </a:rPr>
              <a:t/>
            </a:r>
            <a:br>
              <a:rPr lang="en-GB" altLang="de-DE" sz="1000" b="1" dirty="0">
                <a:solidFill>
                  <a:srgbClr val="0000FF"/>
                </a:solidFill>
                <a:latin typeface="+mn-lt"/>
              </a:rPr>
            </a:br>
            <a:r>
              <a:rPr lang="en-GB" altLang="de-DE" sz="1000" b="1" dirty="0" smtClean="0">
                <a:solidFill>
                  <a:srgbClr val="0000FF"/>
                </a:solidFill>
                <a:latin typeface="+mn-lt"/>
              </a:rPr>
              <a:t>Design water level</a:t>
            </a:r>
            <a:endParaRPr lang="en-GB" altLang="de-DE" sz="1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2925367" y="2960688"/>
            <a:ext cx="4562607" cy="1116012"/>
          </a:xfrm>
          <a:custGeom>
            <a:avLst/>
            <a:gdLst>
              <a:gd name="T0" fmla="*/ 0 w 2653"/>
              <a:gd name="T1" fmla="*/ 590 h 703"/>
              <a:gd name="T2" fmla="*/ 113 w 2653"/>
              <a:gd name="T3" fmla="*/ 703 h 703"/>
              <a:gd name="T4" fmla="*/ 2540 w 2653"/>
              <a:gd name="T5" fmla="*/ 703 h 703"/>
              <a:gd name="T6" fmla="*/ 2653 w 2653"/>
              <a:gd name="T7" fmla="*/ 590 h 703"/>
              <a:gd name="T8" fmla="*/ 2404 w 2653"/>
              <a:gd name="T9" fmla="*/ 363 h 703"/>
              <a:gd name="T10" fmla="*/ 1950 w 2653"/>
              <a:gd name="T11" fmla="*/ 363 h 703"/>
              <a:gd name="T12" fmla="*/ 1633 w 2653"/>
              <a:gd name="T13" fmla="*/ 0 h 703"/>
              <a:gd name="T14" fmla="*/ 1066 w 2653"/>
              <a:gd name="T15" fmla="*/ 0 h 703"/>
              <a:gd name="T16" fmla="*/ 725 w 2653"/>
              <a:gd name="T17" fmla="*/ 363 h 703"/>
              <a:gd name="T18" fmla="*/ 272 w 2653"/>
              <a:gd name="T19" fmla="*/ 363 h 703"/>
              <a:gd name="T20" fmla="*/ 0 w 2653"/>
              <a:gd name="T21" fmla="*/ 590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53" h="703">
                <a:moveTo>
                  <a:pt x="0" y="590"/>
                </a:moveTo>
                <a:lnTo>
                  <a:pt x="113" y="703"/>
                </a:lnTo>
                <a:lnTo>
                  <a:pt x="2540" y="703"/>
                </a:lnTo>
                <a:lnTo>
                  <a:pt x="2653" y="590"/>
                </a:lnTo>
                <a:lnTo>
                  <a:pt x="2404" y="363"/>
                </a:lnTo>
                <a:lnTo>
                  <a:pt x="1950" y="363"/>
                </a:lnTo>
                <a:lnTo>
                  <a:pt x="1633" y="0"/>
                </a:lnTo>
                <a:lnTo>
                  <a:pt x="1066" y="0"/>
                </a:lnTo>
                <a:lnTo>
                  <a:pt x="725" y="363"/>
                </a:lnTo>
                <a:lnTo>
                  <a:pt x="272" y="363"/>
                </a:lnTo>
                <a:lnTo>
                  <a:pt x="0" y="59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584730" y="4076701"/>
            <a:ext cx="8893043" cy="252413"/>
          </a:xfrm>
          <a:custGeom>
            <a:avLst/>
            <a:gdLst>
              <a:gd name="T0" fmla="*/ 159 w 5171"/>
              <a:gd name="T1" fmla="*/ 0 h 159"/>
              <a:gd name="T2" fmla="*/ 0 w 5171"/>
              <a:gd name="T3" fmla="*/ 159 h 159"/>
              <a:gd name="T4" fmla="*/ 5170 w 5171"/>
              <a:gd name="T5" fmla="*/ 159 h 159"/>
              <a:gd name="T6" fmla="*/ 5171 w 5171"/>
              <a:gd name="T7" fmla="*/ 0 h 159"/>
              <a:gd name="T8" fmla="*/ 159 w 5171"/>
              <a:gd name="T9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71" h="159">
                <a:moveTo>
                  <a:pt x="159" y="0"/>
                </a:moveTo>
                <a:lnTo>
                  <a:pt x="0" y="159"/>
                </a:lnTo>
                <a:lnTo>
                  <a:pt x="5170" y="159"/>
                </a:lnTo>
                <a:lnTo>
                  <a:pt x="5171" y="0"/>
                </a:lnTo>
                <a:lnTo>
                  <a:pt x="159" y="0"/>
                </a:lnTo>
                <a:close/>
              </a:path>
            </a:pathLst>
          </a:cu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403350" y="4076701"/>
            <a:ext cx="202935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de-DE" sz="1000" b="1" dirty="0" smtClean="0"/>
              <a:t>Impermeable layer (clay)</a:t>
            </a:r>
            <a:endParaRPr lang="en-GB" altLang="de-DE" sz="1000" b="1" dirty="0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389592" y="4765676"/>
            <a:ext cx="202935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de-DE" sz="1000" b="1" dirty="0" smtClean="0"/>
              <a:t>Aquifer</a:t>
            </a:r>
            <a:endParaRPr lang="en-GB" altLang="de-DE" sz="1000" b="1" dirty="0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>
            <a:off x="271727" y="3968750"/>
            <a:ext cx="70339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0" name="Freeform 15"/>
          <p:cNvSpPr>
            <a:spLocks/>
          </p:cNvSpPr>
          <p:nvPr/>
        </p:nvSpPr>
        <p:spPr bwMode="auto">
          <a:xfrm>
            <a:off x="390394" y="3895726"/>
            <a:ext cx="311282" cy="73025"/>
          </a:xfrm>
          <a:custGeom>
            <a:avLst/>
            <a:gdLst>
              <a:gd name="T0" fmla="*/ 91 w 181"/>
              <a:gd name="T1" fmla="*/ 46 h 46"/>
              <a:gd name="T2" fmla="*/ 181 w 181"/>
              <a:gd name="T3" fmla="*/ 0 h 46"/>
              <a:gd name="T4" fmla="*/ 0 w 181"/>
              <a:gd name="T5" fmla="*/ 0 h 46"/>
              <a:gd name="T6" fmla="*/ 91 w 181"/>
              <a:gd name="T7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1" h="46">
                <a:moveTo>
                  <a:pt x="91" y="46"/>
                </a:moveTo>
                <a:lnTo>
                  <a:pt x="181" y="0"/>
                </a:lnTo>
                <a:lnTo>
                  <a:pt x="0" y="0"/>
                </a:lnTo>
                <a:lnTo>
                  <a:pt x="91" y="4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390394" y="4003675"/>
            <a:ext cx="31128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>
            <a:off x="429948" y="4040188"/>
            <a:ext cx="23389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>
            <a:off x="467784" y="4076700"/>
            <a:ext cx="15650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33892" y="3646489"/>
            <a:ext cx="62256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909763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54635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30035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607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9179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751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000" b="1" dirty="0" smtClean="0">
                <a:solidFill>
                  <a:srgbClr val="0000FF"/>
                </a:solidFill>
                <a:latin typeface="+mn-lt"/>
              </a:rPr>
              <a:t>MW</a:t>
            </a:r>
            <a:endParaRPr lang="en-GB" altLang="de-DE" sz="1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4758665" y="2420939"/>
            <a:ext cx="101295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GB" altLang="de-DE" sz="1000" b="1" dirty="0" smtClean="0"/>
              <a:t>Dike crest</a:t>
            </a:r>
            <a:endParaRPr lang="en-GB" altLang="de-DE" sz="1000" b="1" dirty="0"/>
          </a:p>
        </p:txBody>
      </p:sp>
      <p:sp>
        <p:nvSpPr>
          <p:cNvPr id="26" name="Line 36"/>
          <p:cNvSpPr>
            <a:spLocks noChangeShapeType="1"/>
          </p:cNvSpPr>
          <p:nvPr/>
        </p:nvSpPr>
        <p:spPr bwMode="auto">
          <a:xfrm>
            <a:off x="4758664" y="2744788"/>
            <a:ext cx="97512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7" name="Line 37"/>
          <p:cNvSpPr>
            <a:spLocks noChangeShapeType="1"/>
          </p:cNvSpPr>
          <p:nvPr/>
        </p:nvSpPr>
        <p:spPr bwMode="auto">
          <a:xfrm>
            <a:off x="4758664" y="2671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8" name="Line 38"/>
          <p:cNvSpPr>
            <a:spLocks noChangeShapeType="1"/>
          </p:cNvSpPr>
          <p:nvPr/>
        </p:nvSpPr>
        <p:spPr bwMode="auto">
          <a:xfrm>
            <a:off x="5733785" y="2671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9" name="Line 39"/>
          <p:cNvSpPr>
            <a:spLocks noChangeShapeType="1"/>
          </p:cNvSpPr>
          <p:nvPr/>
        </p:nvSpPr>
        <p:spPr bwMode="auto">
          <a:xfrm flipV="1">
            <a:off x="6278961" y="3392489"/>
            <a:ext cx="78078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" name="Line 40"/>
          <p:cNvSpPr>
            <a:spLocks noChangeShapeType="1"/>
          </p:cNvSpPr>
          <p:nvPr/>
        </p:nvSpPr>
        <p:spPr bwMode="auto">
          <a:xfrm>
            <a:off x="6278960" y="3321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1" name="Line 41"/>
          <p:cNvSpPr>
            <a:spLocks noChangeShapeType="1"/>
          </p:cNvSpPr>
          <p:nvPr/>
        </p:nvSpPr>
        <p:spPr bwMode="auto">
          <a:xfrm>
            <a:off x="7059745" y="3321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5947900" y="3105151"/>
            <a:ext cx="14429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1000" b="1" dirty="0" smtClean="0"/>
              <a:t>Maintenance path</a:t>
            </a:r>
            <a:endParaRPr lang="en-GB" altLang="de-DE" sz="1000" b="1" dirty="0"/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flipV="1">
            <a:off x="3393150" y="3392489"/>
            <a:ext cx="78078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4" name="Line 44"/>
          <p:cNvSpPr>
            <a:spLocks noChangeShapeType="1"/>
          </p:cNvSpPr>
          <p:nvPr/>
        </p:nvSpPr>
        <p:spPr bwMode="auto">
          <a:xfrm>
            <a:off x="3393150" y="3321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5" name="Line 45"/>
          <p:cNvSpPr>
            <a:spLocks noChangeShapeType="1"/>
          </p:cNvSpPr>
          <p:nvPr/>
        </p:nvSpPr>
        <p:spPr bwMode="auto">
          <a:xfrm>
            <a:off x="4173935" y="3321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auto">
          <a:xfrm>
            <a:off x="3080147" y="3105151"/>
            <a:ext cx="144290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GB" altLang="de-DE" sz="1000" b="1" dirty="0" smtClean="0"/>
              <a:t>Berm</a:t>
            </a:r>
            <a:endParaRPr lang="en-GB" altLang="de-DE" sz="1000" b="1" dirty="0"/>
          </a:p>
        </p:txBody>
      </p:sp>
      <p:sp>
        <p:nvSpPr>
          <p:cNvPr id="37" name="Freeform 47"/>
          <p:cNvSpPr>
            <a:spLocks/>
          </p:cNvSpPr>
          <p:nvPr/>
        </p:nvSpPr>
        <p:spPr bwMode="auto">
          <a:xfrm>
            <a:off x="6318515" y="3536951"/>
            <a:ext cx="701675" cy="34925"/>
          </a:xfrm>
          <a:custGeom>
            <a:avLst/>
            <a:gdLst>
              <a:gd name="T0" fmla="*/ 0 w 408"/>
              <a:gd name="T1" fmla="*/ 0 h 22"/>
              <a:gd name="T2" fmla="*/ 0 w 408"/>
              <a:gd name="T3" fmla="*/ 22 h 22"/>
              <a:gd name="T4" fmla="*/ 408 w 408"/>
              <a:gd name="T5" fmla="*/ 22 h 22"/>
              <a:gd name="T6" fmla="*/ 408 w 408"/>
              <a:gd name="T7" fmla="*/ 0 h 22"/>
              <a:gd name="T8" fmla="*/ 0 w 408"/>
              <a:gd name="T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8" h="22">
                <a:moveTo>
                  <a:pt x="0" y="0"/>
                </a:moveTo>
                <a:lnTo>
                  <a:pt x="0" y="22"/>
                </a:lnTo>
                <a:lnTo>
                  <a:pt x="408" y="22"/>
                </a:lnTo>
                <a:lnTo>
                  <a:pt x="4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8" name="Line 48"/>
          <p:cNvSpPr>
            <a:spLocks noChangeShapeType="1"/>
          </p:cNvSpPr>
          <p:nvPr/>
        </p:nvSpPr>
        <p:spPr bwMode="auto">
          <a:xfrm flipH="1">
            <a:off x="2846256" y="2960688"/>
            <a:ext cx="1912408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9" name="Line 49"/>
          <p:cNvSpPr>
            <a:spLocks noChangeShapeType="1"/>
          </p:cNvSpPr>
          <p:nvPr/>
        </p:nvSpPr>
        <p:spPr bwMode="auto">
          <a:xfrm flipH="1">
            <a:off x="2729310" y="2960688"/>
            <a:ext cx="2338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0" name="Line 50"/>
          <p:cNvSpPr>
            <a:spLocks noChangeShapeType="1"/>
          </p:cNvSpPr>
          <p:nvPr/>
        </p:nvSpPr>
        <p:spPr bwMode="auto">
          <a:xfrm flipH="1">
            <a:off x="2729310" y="2960688"/>
            <a:ext cx="2338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1" name="Line 51"/>
          <p:cNvSpPr>
            <a:spLocks noChangeShapeType="1"/>
          </p:cNvSpPr>
          <p:nvPr/>
        </p:nvSpPr>
        <p:spPr bwMode="auto">
          <a:xfrm>
            <a:off x="2808420" y="2960689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2" name="Text Box 52"/>
          <p:cNvSpPr txBox="1">
            <a:spLocks noChangeArrowheads="1"/>
          </p:cNvSpPr>
          <p:nvPr/>
        </p:nvSpPr>
        <p:spPr bwMode="auto">
          <a:xfrm>
            <a:off x="2808420" y="2924176"/>
            <a:ext cx="81862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GB" altLang="de-DE" sz="1000" b="1" dirty="0" smtClean="0"/>
              <a:t>Freeboard</a:t>
            </a:r>
            <a:endParaRPr lang="en-GB" altLang="de-DE" sz="1000" b="1" dirty="0"/>
          </a:p>
        </p:txBody>
      </p:sp>
      <p:sp>
        <p:nvSpPr>
          <p:cNvPr id="43" name="Freeform 53"/>
          <p:cNvSpPr>
            <a:spLocks/>
          </p:cNvSpPr>
          <p:nvPr/>
        </p:nvSpPr>
        <p:spPr bwMode="auto">
          <a:xfrm>
            <a:off x="1169458" y="3789363"/>
            <a:ext cx="1755908" cy="107950"/>
          </a:xfrm>
          <a:custGeom>
            <a:avLst/>
            <a:gdLst>
              <a:gd name="T0" fmla="*/ 862 w 862"/>
              <a:gd name="T1" fmla="*/ 68 h 68"/>
              <a:gd name="T2" fmla="*/ 726 w 862"/>
              <a:gd name="T3" fmla="*/ 0 h 68"/>
              <a:gd name="T4" fmla="*/ 0 w 862"/>
              <a:gd name="T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2" h="68">
                <a:moveTo>
                  <a:pt x="862" y="68"/>
                </a:moveTo>
                <a:lnTo>
                  <a:pt x="726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4" name="Text Box 54"/>
          <p:cNvSpPr txBox="1">
            <a:spLocks noChangeArrowheads="1"/>
          </p:cNvSpPr>
          <p:nvPr/>
        </p:nvSpPr>
        <p:spPr bwMode="auto">
          <a:xfrm>
            <a:off x="1052513" y="3573463"/>
            <a:ext cx="17163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1000" b="1" dirty="0" smtClean="0"/>
              <a:t>water-side</a:t>
            </a:r>
            <a:r>
              <a:rPr lang="en-GB" altLang="de-DE" sz="1000" b="1" dirty="0"/>
              <a:t> </a:t>
            </a:r>
            <a:r>
              <a:rPr lang="en-GB" altLang="de-DE" sz="1000" b="1" dirty="0" smtClean="0"/>
              <a:t>dike toe</a:t>
            </a:r>
            <a:endParaRPr lang="en-GB" altLang="de-DE" sz="1000" b="1" dirty="0"/>
          </a:p>
        </p:txBody>
      </p:sp>
      <p:sp>
        <p:nvSpPr>
          <p:cNvPr id="45" name="Text Box 55"/>
          <p:cNvSpPr txBox="1">
            <a:spLocks noChangeArrowheads="1"/>
          </p:cNvSpPr>
          <p:nvPr/>
        </p:nvSpPr>
        <p:spPr bwMode="auto">
          <a:xfrm>
            <a:off x="7684030" y="3536950"/>
            <a:ext cx="17163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1000" b="1" dirty="0" smtClean="0"/>
              <a:t>land-side dike toe</a:t>
            </a:r>
            <a:endParaRPr lang="en-GB" altLang="de-DE" sz="1000" b="1" dirty="0"/>
          </a:p>
        </p:txBody>
      </p:sp>
      <p:sp>
        <p:nvSpPr>
          <p:cNvPr id="46" name="Freeform 56"/>
          <p:cNvSpPr>
            <a:spLocks/>
          </p:cNvSpPr>
          <p:nvPr/>
        </p:nvSpPr>
        <p:spPr bwMode="auto">
          <a:xfrm>
            <a:off x="7487974" y="3752851"/>
            <a:ext cx="1793743" cy="144463"/>
          </a:xfrm>
          <a:custGeom>
            <a:avLst/>
            <a:gdLst>
              <a:gd name="T0" fmla="*/ 0 w 1043"/>
              <a:gd name="T1" fmla="*/ 91 h 91"/>
              <a:gd name="T2" fmla="*/ 182 w 1043"/>
              <a:gd name="T3" fmla="*/ 0 h 91"/>
              <a:gd name="T4" fmla="*/ 1043 w 1043"/>
              <a:gd name="T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3" h="91">
                <a:moveTo>
                  <a:pt x="0" y="91"/>
                </a:moveTo>
                <a:lnTo>
                  <a:pt x="182" y="0"/>
                </a:lnTo>
                <a:lnTo>
                  <a:pt x="104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7" name="Text Box 57"/>
          <p:cNvSpPr txBox="1">
            <a:spLocks noChangeArrowheads="1"/>
          </p:cNvSpPr>
          <p:nvPr/>
        </p:nvSpPr>
        <p:spPr bwMode="auto">
          <a:xfrm>
            <a:off x="4680414" y="3449638"/>
            <a:ext cx="116945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1000" b="1" dirty="0" smtClean="0"/>
              <a:t>Dike</a:t>
            </a:r>
            <a:endParaRPr lang="en-GB" altLang="de-DE" sz="1000" b="1" dirty="0"/>
          </a:p>
        </p:txBody>
      </p:sp>
      <p:sp>
        <p:nvSpPr>
          <p:cNvPr id="48" name="Line 58"/>
          <p:cNvSpPr>
            <a:spLocks noChangeShapeType="1"/>
          </p:cNvSpPr>
          <p:nvPr/>
        </p:nvSpPr>
        <p:spPr bwMode="auto">
          <a:xfrm>
            <a:off x="2925367" y="3897313"/>
            <a:ext cx="4562607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79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 animBg="1"/>
      <p:bldP spid="45" grpId="0"/>
      <p:bldP spid="46" grpId="0" animBg="1"/>
      <p:bldP spid="47" grpId="0"/>
      <p:bldP spid="4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896516"/>
            <a:ext cx="8915400" cy="371897"/>
          </a:xfrm>
          <a:noFill/>
          <a:ln/>
        </p:spPr>
        <p:txBody>
          <a:bodyPr/>
          <a:lstStyle/>
          <a:p>
            <a:r>
              <a:rPr lang="de-DE" altLang="de-DE" dirty="0" smtClean="0"/>
              <a:t>Drainage </a:t>
            </a:r>
            <a:r>
              <a:rPr lang="de-DE" altLang="de-DE" dirty="0" err="1" smtClean="0"/>
              <a:t>by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surcharge</a:t>
            </a:r>
            <a:endParaRPr lang="de-DE" altLang="de-DE" dirty="0"/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41438"/>
            <a:ext cx="8915400" cy="1603003"/>
          </a:xfrm>
          <a:noFill/>
          <a:ln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 err="1" smtClean="0"/>
              <a:t>apply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geomambrane</a:t>
            </a:r>
            <a:endParaRPr lang="de-DE" alt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 err="1" smtClean="0"/>
              <a:t>charge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permeable </a:t>
            </a:r>
            <a:r>
              <a:rPr lang="de-DE" altLang="de-DE" dirty="0" err="1" smtClean="0"/>
              <a:t>filling</a:t>
            </a:r>
            <a:r>
              <a:rPr lang="de-DE" altLang="de-DE" dirty="0" smtClean="0"/>
              <a:t>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dirty="0"/>
          </a:p>
          <a:p>
            <a:pPr marL="342900" lvl="1" indent="-342900">
              <a:buSzTx/>
              <a:buFont typeface="Arial" panose="020B0604020202020204" pitchFamily="34" charset="0"/>
              <a:buChar char="•"/>
            </a:pPr>
            <a:r>
              <a:rPr lang="de-DE" dirty="0" smtClean="0"/>
              <a:t>Goal: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/>
              <a:t>sediment</a:t>
            </a:r>
            <a:r>
              <a:rPr lang="de-DE" dirty="0"/>
              <a:t> (</a:t>
            </a:r>
            <a:r>
              <a:rPr lang="de-DE" dirty="0" err="1"/>
              <a:t>fine</a:t>
            </a:r>
            <a:r>
              <a:rPr lang="de-DE" dirty="0"/>
              <a:t> material) </a:t>
            </a:r>
            <a:r>
              <a:rPr lang="de-DE" dirty="0" err="1"/>
              <a:t>erosion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slope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, </a:t>
            </a:r>
            <a:r>
              <a:rPr lang="de-DE" dirty="0" err="1" smtClean="0"/>
              <a:t>dike</a:t>
            </a:r>
            <a:r>
              <a:rPr lang="de-DE" dirty="0" smtClean="0"/>
              <a:t> </a:t>
            </a:r>
            <a:r>
              <a:rPr lang="de-DE" dirty="0" err="1"/>
              <a:t>remains</a:t>
            </a:r>
            <a:r>
              <a:rPr lang="de-DE" dirty="0"/>
              <a:t> </a:t>
            </a:r>
            <a:r>
              <a:rPr lang="de-DE" dirty="0" err="1"/>
              <a:t>structually</a:t>
            </a:r>
            <a:r>
              <a:rPr lang="de-DE" dirty="0"/>
              <a:t> </a:t>
            </a:r>
            <a:r>
              <a:rPr lang="de-DE" dirty="0" err="1" smtClean="0"/>
              <a:t>stable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03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896516"/>
            <a:ext cx="8915400" cy="371897"/>
          </a:xfrm>
          <a:noFill/>
          <a:ln/>
        </p:spPr>
        <p:txBody>
          <a:bodyPr/>
          <a:lstStyle/>
          <a:p>
            <a:r>
              <a:rPr lang="de-DE" altLang="de-DE" dirty="0"/>
              <a:t>Drainage </a:t>
            </a:r>
            <a:r>
              <a:rPr lang="de-DE" altLang="de-DE" dirty="0" err="1"/>
              <a:t>by</a:t>
            </a:r>
            <a:r>
              <a:rPr lang="de-DE" altLang="de-DE" dirty="0"/>
              <a:t> </a:t>
            </a:r>
            <a:r>
              <a:rPr lang="de-DE" altLang="de-DE" dirty="0" err="1"/>
              <a:t>surcharge</a:t>
            </a:r>
            <a:endParaRPr lang="de-DE" altLang="de-DE" dirty="0"/>
          </a:p>
        </p:txBody>
      </p:sp>
      <p:sp>
        <p:nvSpPr>
          <p:cNvPr id="363524" name="Freeform 4"/>
          <p:cNvSpPr>
            <a:spLocks/>
          </p:cNvSpPr>
          <p:nvPr/>
        </p:nvSpPr>
        <p:spPr bwMode="auto">
          <a:xfrm>
            <a:off x="896013" y="4616451"/>
            <a:ext cx="8581760" cy="1152525"/>
          </a:xfrm>
          <a:custGeom>
            <a:avLst/>
            <a:gdLst>
              <a:gd name="T0" fmla="*/ 0 w 4990"/>
              <a:gd name="T1" fmla="*/ 0 h 726"/>
              <a:gd name="T2" fmla="*/ 0 w 4990"/>
              <a:gd name="T3" fmla="*/ 726 h 726"/>
              <a:gd name="T4" fmla="*/ 4990 w 4990"/>
              <a:gd name="T5" fmla="*/ 726 h 726"/>
              <a:gd name="T6" fmla="*/ 4990 w 4990"/>
              <a:gd name="T7" fmla="*/ 0 h 726"/>
              <a:gd name="T8" fmla="*/ 0 w 4990"/>
              <a:gd name="T9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0" h="726">
                <a:moveTo>
                  <a:pt x="0" y="0"/>
                </a:moveTo>
                <a:lnTo>
                  <a:pt x="0" y="726"/>
                </a:lnTo>
                <a:lnTo>
                  <a:pt x="4990" y="726"/>
                </a:lnTo>
                <a:lnTo>
                  <a:pt x="499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25" name="Line 5"/>
          <p:cNvSpPr>
            <a:spLocks noChangeShapeType="1"/>
          </p:cNvSpPr>
          <p:nvPr/>
        </p:nvSpPr>
        <p:spPr bwMode="auto">
          <a:xfrm flipH="1">
            <a:off x="896012" y="3573463"/>
            <a:ext cx="3432704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26" name="Freeform 6"/>
          <p:cNvSpPr>
            <a:spLocks/>
          </p:cNvSpPr>
          <p:nvPr/>
        </p:nvSpPr>
        <p:spPr bwMode="auto">
          <a:xfrm>
            <a:off x="1131623" y="3500439"/>
            <a:ext cx="311283" cy="73025"/>
          </a:xfrm>
          <a:custGeom>
            <a:avLst/>
            <a:gdLst>
              <a:gd name="T0" fmla="*/ 91 w 181"/>
              <a:gd name="T1" fmla="*/ 46 h 46"/>
              <a:gd name="T2" fmla="*/ 181 w 181"/>
              <a:gd name="T3" fmla="*/ 0 h 46"/>
              <a:gd name="T4" fmla="*/ 0 w 181"/>
              <a:gd name="T5" fmla="*/ 0 h 46"/>
              <a:gd name="T6" fmla="*/ 91 w 181"/>
              <a:gd name="T7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1" h="46">
                <a:moveTo>
                  <a:pt x="91" y="46"/>
                </a:moveTo>
                <a:lnTo>
                  <a:pt x="181" y="0"/>
                </a:lnTo>
                <a:lnTo>
                  <a:pt x="0" y="0"/>
                </a:lnTo>
                <a:lnTo>
                  <a:pt x="91" y="4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27" name="Line 7"/>
          <p:cNvSpPr>
            <a:spLocks noChangeShapeType="1"/>
          </p:cNvSpPr>
          <p:nvPr/>
        </p:nvSpPr>
        <p:spPr bwMode="auto">
          <a:xfrm>
            <a:off x="1131623" y="3608388"/>
            <a:ext cx="311283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28" name="Line 8"/>
          <p:cNvSpPr>
            <a:spLocks noChangeShapeType="1"/>
          </p:cNvSpPr>
          <p:nvPr/>
        </p:nvSpPr>
        <p:spPr bwMode="auto">
          <a:xfrm>
            <a:off x="1171179" y="3644900"/>
            <a:ext cx="23389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29" name="Line 9"/>
          <p:cNvSpPr>
            <a:spLocks noChangeShapeType="1"/>
          </p:cNvSpPr>
          <p:nvPr/>
        </p:nvSpPr>
        <p:spPr bwMode="auto">
          <a:xfrm>
            <a:off x="1209014" y="3681413"/>
            <a:ext cx="156501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30" name="Freeform 10"/>
          <p:cNvSpPr>
            <a:spLocks/>
          </p:cNvSpPr>
          <p:nvPr/>
        </p:nvSpPr>
        <p:spPr bwMode="auto">
          <a:xfrm>
            <a:off x="896013" y="4149725"/>
            <a:ext cx="8581760" cy="179388"/>
          </a:xfrm>
          <a:custGeom>
            <a:avLst/>
            <a:gdLst>
              <a:gd name="T0" fmla="*/ 0 w 4990"/>
              <a:gd name="T1" fmla="*/ 113 h 113"/>
              <a:gd name="T2" fmla="*/ 0 w 4990"/>
              <a:gd name="T3" fmla="*/ 0 h 113"/>
              <a:gd name="T4" fmla="*/ 4990 w 4990"/>
              <a:gd name="T5" fmla="*/ 0 h 113"/>
              <a:gd name="T6" fmla="*/ 4990 w 4990"/>
              <a:gd name="T7" fmla="*/ 113 h 113"/>
              <a:gd name="T8" fmla="*/ 0 w 4990"/>
              <a:gd name="T9" fmla="*/ 11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0" h="113">
                <a:moveTo>
                  <a:pt x="0" y="113"/>
                </a:moveTo>
                <a:lnTo>
                  <a:pt x="0" y="0"/>
                </a:lnTo>
                <a:lnTo>
                  <a:pt x="4990" y="0"/>
                </a:lnTo>
                <a:lnTo>
                  <a:pt x="4990" y="113"/>
                </a:lnTo>
                <a:lnTo>
                  <a:pt x="0" y="113"/>
                </a:lnTo>
                <a:close/>
              </a:path>
            </a:pathLst>
          </a:custGeom>
          <a:solidFill>
            <a:srgbClr val="FFCC66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31" name="Text Box 11"/>
          <p:cNvSpPr txBox="1">
            <a:spLocks noChangeArrowheads="1"/>
          </p:cNvSpPr>
          <p:nvPr/>
        </p:nvSpPr>
        <p:spPr bwMode="auto">
          <a:xfrm>
            <a:off x="975123" y="3321051"/>
            <a:ext cx="62256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909763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54635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30035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607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9179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7515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altLang="de-DE" sz="800" b="1" dirty="0">
                <a:solidFill>
                  <a:srgbClr val="0000FF"/>
                </a:solidFill>
                <a:latin typeface="+mn-lt"/>
              </a:rPr>
              <a:t>WSP</a:t>
            </a:r>
          </a:p>
        </p:txBody>
      </p:sp>
      <p:sp>
        <p:nvSpPr>
          <p:cNvPr id="363533" name="Text Box 13"/>
          <p:cNvSpPr txBox="1">
            <a:spLocks noChangeArrowheads="1"/>
          </p:cNvSpPr>
          <p:nvPr/>
        </p:nvSpPr>
        <p:spPr bwMode="auto">
          <a:xfrm>
            <a:off x="1389592" y="5018089"/>
            <a:ext cx="2029354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AT" altLang="de-DE" sz="1200" b="1" dirty="0" err="1" smtClean="0"/>
              <a:t>Aquifer</a:t>
            </a:r>
            <a:endParaRPr lang="de-AT" altLang="de-DE" sz="1200" b="1" dirty="0"/>
          </a:p>
        </p:txBody>
      </p:sp>
      <p:sp>
        <p:nvSpPr>
          <p:cNvPr id="363534" name="Freeform 14"/>
          <p:cNvSpPr>
            <a:spLocks/>
          </p:cNvSpPr>
          <p:nvPr/>
        </p:nvSpPr>
        <p:spPr bwMode="auto">
          <a:xfrm>
            <a:off x="2768865" y="3429001"/>
            <a:ext cx="5149056" cy="900113"/>
          </a:xfrm>
          <a:custGeom>
            <a:avLst/>
            <a:gdLst>
              <a:gd name="T0" fmla="*/ 0 w 2994"/>
              <a:gd name="T1" fmla="*/ 454 h 567"/>
              <a:gd name="T2" fmla="*/ 113 w 2994"/>
              <a:gd name="T3" fmla="*/ 567 h 567"/>
              <a:gd name="T4" fmla="*/ 2880 w 2994"/>
              <a:gd name="T5" fmla="*/ 567 h 567"/>
              <a:gd name="T6" fmla="*/ 2994 w 2994"/>
              <a:gd name="T7" fmla="*/ 454 h 567"/>
              <a:gd name="T8" fmla="*/ 1860 w 2994"/>
              <a:gd name="T9" fmla="*/ 0 h 567"/>
              <a:gd name="T10" fmla="*/ 1134 w 2994"/>
              <a:gd name="T11" fmla="*/ 0 h 567"/>
              <a:gd name="T12" fmla="*/ 0 w 2994"/>
              <a:gd name="T13" fmla="*/ 45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94" h="567">
                <a:moveTo>
                  <a:pt x="0" y="454"/>
                </a:moveTo>
                <a:lnTo>
                  <a:pt x="113" y="567"/>
                </a:lnTo>
                <a:lnTo>
                  <a:pt x="2880" y="567"/>
                </a:lnTo>
                <a:lnTo>
                  <a:pt x="2994" y="454"/>
                </a:lnTo>
                <a:lnTo>
                  <a:pt x="1860" y="0"/>
                </a:lnTo>
                <a:lnTo>
                  <a:pt x="1134" y="0"/>
                </a:lnTo>
                <a:lnTo>
                  <a:pt x="0" y="454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40" name="Freeform 20"/>
          <p:cNvSpPr>
            <a:spLocks/>
          </p:cNvSpPr>
          <p:nvPr/>
        </p:nvSpPr>
        <p:spPr bwMode="auto">
          <a:xfrm>
            <a:off x="4328716" y="3573463"/>
            <a:ext cx="3198813" cy="431800"/>
          </a:xfrm>
          <a:custGeom>
            <a:avLst/>
            <a:gdLst>
              <a:gd name="T0" fmla="*/ 2087 w 2087"/>
              <a:gd name="T1" fmla="*/ 363 h 363"/>
              <a:gd name="T2" fmla="*/ 1769 w 2087"/>
              <a:gd name="T3" fmla="*/ 272 h 363"/>
              <a:gd name="T4" fmla="*/ 1520 w 2087"/>
              <a:gd name="T5" fmla="*/ 227 h 363"/>
              <a:gd name="T6" fmla="*/ 839 w 2087"/>
              <a:gd name="T7" fmla="*/ 158 h 363"/>
              <a:gd name="T8" fmla="*/ 250 w 2087"/>
              <a:gd name="T9" fmla="*/ 68 h 363"/>
              <a:gd name="T10" fmla="*/ 0 w 2087"/>
              <a:gd name="T11" fmla="*/ 0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7" h="363">
                <a:moveTo>
                  <a:pt x="2087" y="363"/>
                </a:moveTo>
                <a:cubicBezTo>
                  <a:pt x="1975" y="329"/>
                  <a:pt x="1863" y="295"/>
                  <a:pt x="1769" y="272"/>
                </a:cubicBezTo>
                <a:cubicBezTo>
                  <a:pt x="1675" y="249"/>
                  <a:pt x="1675" y="246"/>
                  <a:pt x="1520" y="227"/>
                </a:cubicBezTo>
                <a:cubicBezTo>
                  <a:pt x="1365" y="208"/>
                  <a:pt x="1051" y="185"/>
                  <a:pt x="839" y="158"/>
                </a:cubicBezTo>
                <a:cubicBezTo>
                  <a:pt x="627" y="131"/>
                  <a:pt x="390" y="94"/>
                  <a:pt x="250" y="68"/>
                </a:cubicBezTo>
                <a:cubicBezTo>
                  <a:pt x="110" y="42"/>
                  <a:pt x="55" y="21"/>
                  <a:pt x="0" y="0"/>
                </a:cubicBezTo>
              </a:path>
            </a:pathLst>
          </a:custGeom>
          <a:noFill/>
          <a:ln w="9525" cap="flat" cmpd="sng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50" name="Text Box 30"/>
          <p:cNvSpPr txBox="1">
            <a:spLocks noChangeArrowheads="1"/>
          </p:cNvSpPr>
          <p:nvPr/>
        </p:nvSpPr>
        <p:spPr bwMode="auto">
          <a:xfrm>
            <a:off x="779067" y="1341438"/>
            <a:ext cx="665559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soaked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dike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with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seepage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surface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line</a:t>
            </a:r>
            <a:endParaRPr lang="de-AT" altLang="de-DE" sz="1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rising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groundwater</a:t>
            </a:r>
            <a:endParaRPr lang="de-AT" altLang="de-DE" sz="1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possible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slip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circle</a:t>
            </a:r>
            <a:endParaRPr lang="de-AT" altLang="de-DE" sz="1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apply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geomembrane</a:t>
            </a:r>
            <a:endParaRPr lang="de-AT" altLang="de-DE" sz="1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apply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dirty="0" err="1" smtClean="0">
                <a:solidFill>
                  <a:schemeClr val="tx2"/>
                </a:solidFill>
                <a:latin typeface="+mn-lt"/>
              </a:rPr>
              <a:t>sandbags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u="sng" dirty="0" err="1" smtClean="0">
                <a:solidFill>
                  <a:schemeClr val="tx2"/>
                </a:solidFill>
                <a:latin typeface="+mn-lt"/>
              </a:rPr>
              <a:t>first</a:t>
            </a:r>
            <a:r>
              <a:rPr lang="de-AT" altLang="de-DE" sz="1400" u="sng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u="sng" dirty="0" err="1" smtClean="0">
                <a:solidFill>
                  <a:schemeClr val="tx2"/>
                </a:solidFill>
                <a:latin typeface="+mn-lt"/>
              </a:rPr>
              <a:t>of</a:t>
            </a:r>
            <a:r>
              <a:rPr lang="de-AT" altLang="de-DE" sz="1400" u="sng" dirty="0" smtClean="0">
                <a:solidFill>
                  <a:schemeClr val="tx2"/>
                </a:solidFill>
                <a:latin typeface="+mn-lt"/>
              </a:rPr>
              <a:t> all at </a:t>
            </a:r>
            <a:r>
              <a:rPr lang="de-AT" altLang="de-DE" sz="1400" u="sng" dirty="0" err="1" smtClean="0">
                <a:solidFill>
                  <a:schemeClr val="tx2"/>
                </a:solidFill>
                <a:latin typeface="+mn-lt"/>
              </a:rPr>
              <a:t>the</a:t>
            </a:r>
            <a:r>
              <a:rPr lang="de-AT" altLang="de-DE" sz="1400" u="sng" dirty="0" smtClean="0">
                <a:solidFill>
                  <a:schemeClr val="tx2"/>
                </a:solidFill>
                <a:latin typeface="+mn-lt"/>
              </a:rPr>
              <a:t> land-</a:t>
            </a:r>
            <a:r>
              <a:rPr lang="de-AT" altLang="de-DE" sz="1400" u="sng" dirty="0" err="1" smtClean="0">
                <a:solidFill>
                  <a:schemeClr val="tx2"/>
                </a:solidFill>
                <a:latin typeface="+mn-lt"/>
              </a:rPr>
              <a:t>side</a:t>
            </a:r>
            <a:r>
              <a:rPr lang="de-AT" altLang="de-DE" sz="1400" u="sng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u="sng" dirty="0" err="1" smtClean="0">
                <a:solidFill>
                  <a:schemeClr val="tx2"/>
                </a:solidFill>
                <a:latin typeface="+mn-lt"/>
              </a:rPr>
              <a:t>dike</a:t>
            </a:r>
            <a:r>
              <a:rPr lang="de-AT" altLang="de-DE" sz="1400" u="sng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altLang="de-DE" sz="1400" u="sng" dirty="0" err="1" smtClean="0">
                <a:solidFill>
                  <a:schemeClr val="tx2"/>
                </a:solidFill>
                <a:latin typeface="+mn-lt"/>
              </a:rPr>
              <a:t>toe</a:t>
            </a:r>
            <a:r>
              <a:rPr lang="de-AT" altLang="de-DE" sz="1400" dirty="0" smtClean="0">
                <a:solidFill>
                  <a:schemeClr val="tx2"/>
                </a:solidFill>
                <a:latin typeface="+mn-lt"/>
              </a:rPr>
              <a:t> </a:t>
            </a:r>
            <a:endParaRPr lang="de-AT" altLang="de-DE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63551" name="Freeform 31"/>
          <p:cNvSpPr>
            <a:spLocks/>
          </p:cNvSpPr>
          <p:nvPr/>
        </p:nvSpPr>
        <p:spPr bwMode="auto">
          <a:xfrm>
            <a:off x="8268759" y="4329114"/>
            <a:ext cx="1207294" cy="287337"/>
          </a:xfrm>
          <a:custGeom>
            <a:avLst/>
            <a:gdLst>
              <a:gd name="T0" fmla="*/ 0 w 4990"/>
              <a:gd name="T1" fmla="*/ 0 h 181"/>
              <a:gd name="T2" fmla="*/ 4990 w 4990"/>
              <a:gd name="T3" fmla="*/ 0 h 181"/>
              <a:gd name="T4" fmla="*/ 4990 w 4990"/>
              <a:gd name="T5" fmla="*/ 181 h 181"/>
              <a:gd name="T6" fmla="*/ 0 w 4990"/>
              <a:gd name="T7" fmla="*/ 181 h 181"/>
              <a:gd name="T8" fmla="*/ 0 w 4990"/>
              <a:gd name="T9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53" name="Freeform 33"/>
          <p:cNvSpPr>
            <a:spLocks/>
          </p:cNvSpPr>
          <p:nvPr/>
        </p:nvSpPr>
        <p:spPr bwMode="auto">
          <a:xfrm>
            <a:off x="896012" y="4329114"/>
            <a:ext cx="197776" cy="287337"/>
          </a:xfrm>
          <a:custGeom>
            <a:avLst/>
            <a:gdLst>
              <a:gd name="T0" fmla="*/ 0 w 4990"/>
              <a:gd name="T1" fmla="*/ 0 h 181"/>
              <a:gd name="T2" fmla="*/ 4990 w 4990"/>
              <a:gd name="T3" fmla="*/ 0 h 181"/>
              <a:gd name="T4" fmla="*/ 4990 w 4990"/>
              <a:gd name="T5" fmla="*/ 181 h 181"/>
              <a:gd name="T6" fmla="*/ 0 w 4990"/>
              <a:gd name="T7" fmla="*/ 181 h 181"/>
              <a:gd name="T8" fmla="*/ 0 w 4990"/>
              <a:gd name="T9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54" name="Freeform 34"/>
          <p:cNvSpPr>
            <a:spLocks/>
          </p:cNvSpPr>
          <p:nvPr/>
        </p:nvSpPr>
        <p:spPr bwMode="auto">
          <a:xfrm>
            <a:off x="1384433" y="4329114"/>
            <a:ext cx="6805215" cy="287337"/>
          </a:xfrm>
          <a:custGeom>
            <a:avLst/>
            <a:gdLst>
              <a:gd name="T0" fmla="*/ 0 w 4990"/>
              <a:gd name="T1" fmla="*/ 0 h 181"/>
              <a:gd name="T2" fmla="*/ 4990 w 4990"/>
              <a:gd name="T3" fmla="*/ 0 h 181"/>
              <a:gd name="T4" fmla="*/ 4990 w 4990"/>
              <a:gd name="T5" fmla="*/ 181 h 181"/>
              <a:gd name="T6" fmla="*/ 0 w 4990"/>
              <a:gd name="T7" fmla="*/ 181 h 181"/>
              <a:gd name="T8" fmla="*/ 0 w 4990"/>
              <a:gd name="T9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55" name="Line 35"/>
          <p:cNvSpPr>
            <a:spLocks noChangeShapeType="1"/>
          </p:cNvSpPr>
          <p:nvPr/>
        </p:nvSpPr>
        <p:spPr bwMode="auto">
          <a:xfrm flipV="1">
            <a:off x="8999670" y="4651375"/>
            <a:ext cx="0" cy="2873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56" name="Line 36"/>
          <p:cNvSpPr>
            <a:spLocks noChangeShapeType="1"/>
          </p:cNvSpPr>
          <p:nvPr/>
        </p:nvSpPr>
        <p:spPr bwMode="auto">
          <a:xfrm flipV="1">
            <a:off x="1988079" y="4652964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57" name="Line 37"/>
          <p:cNvSpPr>
            <a:spLocks noChangeShapeType="1"/>
          </p:cNvSpPr>
          <p:nvPr/>
        </p:nvSpPr>
        <p:spPr bwMode="auto">
          <a:xfrm flipV="1">
            <a:off x="2768865" y="4652964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58" name="Line 38"/>
          <p:cNvSpPr>
            <a:spLocks noChangeShapeType="1"/>
          </p:cNvSpPr>
          <p:nvPr/>
        </p:nvSpPr>
        <p:spPr bwMode="auto">
          <a:xfrm flipV="1">
            <a:off x="3547931" y="4652964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59" name="Line 39"/>
          <p:cNvSpPr>
            <a:spLocks noChangeShapeType="1"/>
          </p:cNvSpPr>
          <p:nvPr/>
        </p:nvSpPr>
        <p:spPr bwMode="auto">
          <a:xfrm flipV="1">
            <a:off x="4328716" y="4652964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60" name="Line 40"/>
          <p:cNvSpPr>
            <a:spLocks noChangeShapeType="1"/>
          </p:cNvSpPr>
          <p:nvPr/>
        </p:nvSpPr>
        <p:spPr bwMode="auto">
          <a:xfrm flipV="1">
            <a:off x="5109502" y="4652964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61" name="Line 41"/>
          <p:cNvSpPr>
            <a:spLocks noChangeShapeType="1"/>
          </p:cNvSpPr>
          <p:nvPr/>
        </p:nvSpPr>
        <p:spPr bwMode="auto">
          <a:xfrm flipV="1">
            <a:off x="5888567" y="4652964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62" name="Line 42"/>
          <p:cNvSpPr>
            <a:spLocks noChangeShapeType="1"/>
          </p:cNvSpPr>
          <p:nvPr/>
        </p:nvSpPr>
        <p:spPr bwMode="auto">
          <a:xfrm flipV="1">
            <a:off x="6669352" y="4652964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63" name="Line 43"/>
          <p:cNvSpPr>
            <a:spLocks noChangeShapeType="1"/>
          </p:cNvSpPr>
          <p:nvPr/>
        </p:nvSpPr>
        <p:spPr bwMode="auto">
          <a:xfrm flipV="1">
            <a:off x="7448418" y="4652964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64" name="Line 44"/>
          <p:cNvSpPr>
            <a:spLocks noChangeShapeType="1"/>
          </p:cNvSpPr>
          <p:nvPr/>
        </p:nvSpPr>
        <p:spPr bwMode="auto">
          <a:xfrm flipV="1">
            <a:off x="8229204" y="4652964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65" name="AutoShape 45"/>
          <p:cNvSpPr>
            <a:spLocks noChangeArrowheads="1"/>
          </p:cNvSpPr>
          <p:nvPr/>
        </p:nvSpPr>
        <p:spPr bwMode="auto">
          <a:xfrm>
            <a:off x="1095509" y="4057650"/>
            <a:ext cx="285485" cy="782638"/>
          </a:xfrm>
          <a:prstGeom prst="downArrow">
            <a:avLst>
              <a:gd name="adj1" fmla="val 50000"/>
              <a:gd name="adj2" fmla="val 7424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de-AT"/>
          </a:p>
        </p:txBody>
      </p:sp>
      <p:sp>
        <p:nvSpPr>
          <p:cNvPr id="363566" name="Text Box 46"/>
          <p:cNvSpPr txBox="1">
            <a:spLocks noChangeArrowheads="1"/>
          </p:cNvSpPr>
          <p:nvPr/>
        </p:nvSpPr>
        <p:spPr bwMode="auto">
          <a:xfrm>
            <a:off x="1403350" y="4329114"/>
            <a:ext cx="20293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altLang="de-DE" sz="1200" b="1" dirty="0"/>
              <a:t>Impermeable </a:t>
            </a:r>
            <a:r>
              <a:rPr lang="de-AT" altLang="de-DE" sz="1200" b="1" dirty="0" err="1"/>
              <a:t>layer</a:t>
            </a:r>
            <a:r>
              <a:rPr lang="de-AT" altLang="de-DE" sz="1200" b="1" dirty="0"/>
              <a:t> (</a:t>
            </a:r>
            <a:r>
              <a:rPr lang="de-AT" altLang="de-DE" sz="1200" b="1" dirty="0" err="1"/>
              <a:t>clay</a:t>
            </a:r>
            <a:r>
              <a:rPr lang="de-AT" altLang="de-DE" sz="1200" b="1" dirty="0" smtClean="0"/>
              <a:t>)</a:t>
            </a:r>
            <a:endParaRPr lang="de-AT" altLang="de-DE" sz="1200" b="1" dirty="0"/>
          </a:p>
        </p:txBody>
      </p:sp>
      <p:sp>
        <p:nvSpPr>
          <p:cNvPr id="363549" name="Freeform 29"/>
          <p:cNvSpPr>
            <a:spLocks/>
          </p:cNvSpPr>
          <p:nvPr/>
        </p:nvSpPr>
        <p:spPr bwMode="auto">
          <a:xfrm>
            <a:off x="6942800" y="3789363"/>
            <a:ext cx="1793742" cy="792162"/>
          </a:xfrm>
          <a:custGeom>
            <a:avLst/>
            <a:gdLst>
              <a:gd name="T0" fmla="*/ 0 w 1021"/>
              <a:gd name="T1" fmla="*/ 0 h 499"/>
              <a:gd name="T2" fmla="*/ 23 w 1021"/>
              <a:gd name="T3" fmla="*/ 136 h 499"/>
              <a:gd name="T4" fmla="*/ 91 w 1021"/>
              <a:gd name="T5" fmla="*/ 272 h 499"/>
              <a:gd name="T6" fmla="*/ 204 w 1021"/>
              <a:gd name="T7" fmla="*/ 385 h 499"/>
              <a:gd name="T8" fmla="*/ 386 w 1021"/>
              <a:gd name="T9" fmla="*/ 476 h 499"/>
              <a:gd name="T10" fmla="*/ 567 w 1021"/>
              <a:gd name="T11" fmla="*/ 499 h 499"/>
              <a:gd name="T12" fmla="*/ 703 w 1021"/>
              <a:gd name="T13" fmla="*/ 476 h 499"/>
              <a:gd name="T14" fmla="*/ 885 w 1021"/>
              <a:gd name="T15" fmla="*/ 385 h 499"/>
              <a:gd name="T16" fmla="*/ 1021 w 1021"/>
              <a:gd name="T17" fmla="*/ 227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21" h="499">
                <a:moveTo>
                  <a:pt x="0" y="0"/>
                </a:moveTo>
                <a:cubicBezTo>
                  <a:pt x="4" y="45"/>
                  <a:pt x="8" y="91"/>
                  <a:pt x="23" y="136"/>
                </a:cubicBezTo>
                <a:cubicBezTo>
                  <a:pt x="38" y="181"/>
                  <a:pt x="61" y="231"/>
                  <a:pt x="91" y="272"/>
                </a:cubicBezTo>
                <a:cubicBezTo>
                  <a:pt x="121" y="313"/>
                  <a:pt x="155" y="351"/>
                  <a:pt x="204" y="385"/>
                </a:cubicBezTo>
                <a:cubicBezTo>
                  <a:pt x="253" y="419"/>
                  <a:pt x="326" y="457"/>
                  <a:pt x="386" y="476"/>
                </a:cubicBezTo>
                <a:cubicBezTo>
                  <a:pt x="446" y="495"/>
                  <a:pt x="514" y="499"/>
                  <a:pt x="567" y="499"/>
                </a:cubicBezTo>
                <a:cubicBezTo>
                  <a:pt x="620" y="499"/>
                  <a:pt x="650" y="495"/>
                  <a:pt x="703" y="476"/>
                </a:cubicBezTo>
                <a:cubicBezTo>
                  <a:pt x="756" y="457"/>
                  <a:pt x="832" y="426"/>
                  <a:pt x="885" y="385"/>
                </a:cubicBezTo>
                <a:cubicBezTo>
                  <a:pt x="938" y="344"/>
                  <a:pt x="979" y="285"/>
                  <a:pt x="1021" y="227"/>
                </a:cubicBezTo>
              </a:path>
            </a:pathLst>
          </a:custGeom>
          <a:noFill/>
          <a:ln w="63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69" name="AutoShape 49" descr="Große Konfetti"/>
          <p:cNvSpPr>
            <a:spLocks noChangeArrowheads="1"/>
          </p:cNvSpPr>
          <p:nvPr/>
        </p:nvSpPr>
        <p:spPr bwMode="auto">
          <a:xfrm>
            <a:off x="7917921" y="4041775"/>
            <a:ext cx="311283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70" name="AutoShape 50" descr="Große Konfetti"/>
          <p:cNvSpPr>
            <a:spLocks noChangeArrowheads="1"/>
          </p:cNvSpPr>
          <p:nvPr/>
        </p:nvSpPr>
        <p:spPr bwMode="auto">
          <a:xfrm>
            <a:off x="8229204" y="4041775"/>
            <a:ext cx="311282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71" name="AutoShape 51" descr="Große Konfetti"/>
          <p:cNvSpPr>
            <a:spLocks noChangeArrowheads="1"/>
          </p:cNvSpPr>
          <p:nvPr/>
        </p:nvSpPr>
        <p:spPr bwMode="auto">
          <a:xfrm>
            <a:off x="8542206" y="4041775"/>
            <a:ext cx="311282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72" name="AutoShape 52" descr="Große Konfetti"/>
          <p:cNvSpPr>
            <a:spLocks noChangeArrowheads="1"/>
          </p:cNvSpPr>
          <p:nvPr/>
        </p:nvSpPr>
        <p:spPr bwMode="auto">
          <a:xfrm>
            <a:off x="8853487" y="4041775"/>
            <a:ext cx="311283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74" name="AutoShape 54" descr="Große Konfetti"/>
          <p:cNvSpPr>
            <a:spLocks noChangeArrowheads="1"/>
          </p:cNvSpPr>
          <p:nvPr/>
        </p:nvSpPr>
        <p:spPr bwMode="auto">
          <a:xfrm rot="1291773">
            <a:off x="7613519" y="3973514"/>
            <a:ext cx="311282" cy="109537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75" name="AutoShape 55" descr="Große Konfetti"/>
          <p:cNvSpPr>
            <a:spLocks noChangeArrowheads="1"/>
          </p:cNvSpPr>
          <p:nvPr/>
        </p:nvSpPr>
        <p:spPr bwMode="auto">
          <a:xfrm rot="1291773">
            <a:off x="7315994" y="3863975"/>
            <a:ext cx="311283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76" name="AutoShape 56" descr="Große Konfetti"/>
          <p:cNvSpPr>
            <a:spLocks noChangeArrowheads="1"/>
          </p:cNvSpPr>
          <p:nvPr/>
        </p:nvSpPr>
        <p:spPr bwMode="auto">
          <a:xfrm rot="1291773">
            <a:off x="7016750" y="3751264"/>
            <a:ext cx="311283" cy="109537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77" name="AutoShape 57" descr="Große Konfetti"/>
          <p:cNvSpPr>
            <a:spLocks noChangeArrowheads="1"/>
          </p:cNvSpPr>
          <p:nvPr/>
        </p:nvSpPr>
        <p:spPr bwMode="auto">
          <a:xfrm rot="1291773">
            <a:off x="6722667" y="3640139"/>
            <a:ext cx="311282" cy="109537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78" name="AutoShape 58" descr="Große Konfetti"/>
          <p:cNvSpPr>
            <a:spLocks noChangeArrowheads="1"/>
          </p:cNvSpPr>
          <p:nvPr/>
        </p:nvSpPr>
        <p:spPr bwMode="auto">
          <a:xfrm>
            <a:off x="8034867" y="3933825"/>
            <a:ext cx="311283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79" name="AutoShape 59" descr="Große Konfetti"/>
          <p:cNvSpPr>
            <a:spLocks noChangeArrowheads="1"/>
          </p:cNvSpPr>
          <p:nvPr/>
        </p:nvSpPr>
        <p:spPr bwMode="auto">
          <a:xfrm>
            <a:off x="8346150" y="3933825"/>
            <a:ext cx="311282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82" name="AutoShape 62" descr="Große Konfetti"/>
          <p:cNvSpPr>
            <a:spLocks noChangeArrowheads="1"/>
          </p:cNvSpPr>
          <p:nvPr/>
        </p:nvSpPr>
        <p:spPr bwMode="auto">
          <a:xfrm rot="1291773">
            <a:off x="7721865" y="3897314"/>
            <a:ext cx="311283" cy="109537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83" name="AutoShape 63" descr="Große Konfetti"/>
          <p:cNvSpPr>
            <a:spLocks noChangeArrowheads="1"/>
          </p:cNvSpPr>
          <p:nvPr/>
        </p:nvSpPr>
        <p:spPr bwMode="auto">
          <a:xfrm rot="1291773">
            <a:off x="7429500" y="3787775"/>
            <a:ext cx="311283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68" name="Freeform 48"/>
          <p:cNvSpPr>
            <a:spLocks/>
          </p:cNvSpPr>
          <p:nvPr/>
        </p:nvSpPr>
        <p:spPr bwMode="auto">
          <a:xfrm>
            <a:off x="6459711" y="3600081"/>
            <a:ext cx="2628371" cy="544205"/>
          </a:xfrm>
          <a:custGeom>
            <a:avLst/>
            <a:gdLst>
              <a:gd name="T0" fmla="*/ 0 w 1429"/>
              <a:gd name="T1" fmla="*/ 0 h 318"/>
              <a:gd name="T2" fmla="*/ 794 w 1429"/>
              <a:gd name="T3" fmla="*/ 318 h 318"/>
              <a:gd name="T4" fmla="*/ 1429 w 1429"/>
              <a:gd name="T5" fmla="*/ 31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29" h="318">
                <a:moveTo>
                  <a:pt x="0" y="0"/>
                </a:moveTo>
                <a:lnTo>
                  <a:pt x="794" y="318"/>
                </a:lnTo>
                <a:lnTo>
                  <a:pt x="1429" y="318"/>
                </a:lnTo>
              </a:path>
            </a:pathLst>
          </a:custGeom>
          <a:noFill/>
          <a:ln w="222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3585" name="AutoShape 65"/>
          <p:cNvSpPr>
            <a:spLocks noChangeArrowheads="1"/>
          </p:cNvSpPr>
          <p:nvPr/>
        </p:nvSpPr>
        <p:spPr bwMode="auto">
          <a:xfrm rot="366931">
            <a:off x="7450138" y="4005263"/>
            <a:ext cx="505619" cy="88900"/>
          </a:xfrm>
          <a:prstGeom prst="rightArrow">
            <a:avLst>
              <a:gd name="adj1" fmla="val 50000"/>
              <a:gd name="adj2" fmla="val 13125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86" name="AutoShape 66"/>
          <p:cNvSpPr>
            <a:spLocks noChangeArrowheads="1"/>
          </p:cNvSpPr>
          <p:nvPr/>
        </p:nvSpPr>
        <p:spPr bwMode="auto">
          <a:xfrm rot="16200000">
            <a:off x="7995841" y="4249209"/>
            <a:ext cx="466725" cy="96308"/>
          </a:xfrm>
          <a:prstGeom prst="rightArrow">
            <a:avLst>
              <a:gd name="adj1" fmla="val 50000"/>
              <a:gd name="adj2" fmla="val 13125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63588" name="Text Box 68"/>
          <p:cNvSpPr txBox="1">
            <a:spLocks noChangeArrowheads="1"/>
          </p:cNvSpPr>
          <p:nvPr/>
        </p:nvSpPr>
        <p:spPr bwMode="auto">
          <a:xfrm>
            <a:off x="7721865" y="2744788"/>
            <a:ext cx="16389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altLang="de-DE" sz="1400" b="1" dirty="0" smtClean="0">
                <a:solidFill>
                  <a:srgbClr val="FF0000"/>
                </a:solidFill>
              </a:rPr>
              <a:t>do not </a:t>
            </a:r>
            <a:r>
              <a:rPr lang="de-AT" altLang="de-DE" sz="1400" b="1" dirty="0" err="1" smtClean="0">
                <a:solidFill>
                  <a:srgbClr val="FF0000"/>
                </a:solidFill>
              </a:rPr>
              <a:t>avoid</a:t>
            </a:r>
            <a:r>
              <a:rPr lang="de-AT" altLang="de-DE" sz="1400" b="1" dirty="0">
                <a:solidFill>
                  <a:srgbClr val="FF0000"/>
                </a:solidFill>
              </a:rPr>
              <a:t/>
            </a:r>
            <a:br>
              <a:rPr lang="de-AT" altLang="de-DE" sz="1400" b="1" dirty="0">
                <a:solidFill>
                  <a:srgbClr val="FF0000"/>
                </a:solidFill>
              </a:rPr>
            </a:br>
            <a:r>
              <a:rPr lang="de-AT" altLang="de-DE" sz="1400" b="1" dirty="0" err="1" smtClean="0">
                <a:solidFill>
                  <a:srgbClr val="FF0000"/>
                </a:solidFill>
              </a:rPr>
              <a:t>water</a:t>
            </a:r>
            <a:r>
              <a:rPr lang="de-AT" altLang="de-DE" sz="1400" b="1" dirty="0" smtClean="0">
                <a:solidFill>
                  <a:srgbClr val="FF0000"/>
                </a:solidFill>
              </a:rPr>
              <a:t> </a:t>
            </a:r>
            <a:r>
              <a:rPr lang="de-AT" altLang="de-DE" sz="1400" b="1" dirty="0" err="1" smtClean="0">
                <a:solidFill>
                  <a:srgbClr val="FF0000"/>
                </a:solidFill>
              </a:rPr>
              <a:t>outlet</a:t>
            </a:r>
            <a:r>
              <a:rPr lang="de-AT" altLang="de-DE" sz="1400" b="1" dirty="0" smtClean="0">
                <a:solidFill>
                  <a:srgbClr val="FF0000"/>
                </a:solidFill>
              </a:rPr>
              <a:t> !</a:t>
            </a:r>
            <a:endParaRPr lang="de-DE" altLang="de-DE" sz="1400" b="1" dirty="0">
              <a:solidFill>
                <a:srgbClr val="FF0000"/>
              </a:solidFill>
            </a:endParaRPr>
          </a:p>
        </p:txBody>
      </p:sp>
      <p:sp>
        <p:nvSpPr>
          <p:cNvPr id="47" name="AutoShape 59" descr="Große Konfetti"/>
          <p:cNvSpPr>
            <a:spLocks noChangeArrowheads="1"/>
          </p:cNvSpPr>
          <p:nvPr/>
        </p:nvSpPr>
        <p:spPr bwMode="auto">
          <a:xfrm>
            <a:off x="8657432" y="3934132"/>
            <a:ext cx="311282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8" name="AutoShape 59" descr="Große Konfetti"/>
          <p:cNvSpPr>
            <a:spLocks noChangeArrowheads="1"/>
          </p:cNvSpPr>
          <p:nvPr/>
        </p:nvSpPr>
        <p:spPr bwMode="auto">
          <a:xfrm>
            <a:off x="8098501" y="3820319"/>
            <a:ext cx="311282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9" name="AutoShape 59" descr="Große Konfetti"/>
          <p:cNvSpPr>
            <a:spLocks noChangeArrowheads="1"/>
          </p:cNvSpPr>
          <p:nvPr/>
        </p:nvSpPr>
        <p:spPr bwMode="auto">
          <a:xfrm>
            <a:off x="8409783" y="3820319"/>
            <a:ext cx="311282" cy="109538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0" name="AutoShape 62" descr="Große Konfetti"/>
          <p:cNvSpPr>
            <a:spLocks noChangeArrowheads="1"/>
          </p:cNvSpPr>
          <p:nvPr/>
        </p:nvSpPr>
        <p:spPr bwMode="auto">
          <a:xfrm rot="1291773">
            <a:off x="7783137" y="3794245"/>
            <a:ext cx="311283" cy="109537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2" name="AutoShape 62" descr="Große Konfetti"/>
          <p:cNvSpPr>
            <a:spLocks noChangeArrowheads="1"/>
          </p:cNvSpPr>
          <p:nvPr/>
        </p:nvSpPr>
        <p:spPr bwMode="auto">
          <a:xfrm rot="1291773">
            <a:off x="7129626" y="3672005"/>
            <a:ext cx="311283" cy="109537"/>
          </a:xfrm>
          <a:prstGeom prst="roundRect">
            <a:avLst>
              <a:gd name="adj" fmla="val 44926"/>
            </a:avLst>
          </a:prstGeom>
          <a:pattFill prst="lgConfetti">
            <a:fgClr>
              <a:srgbClr val="996600"/>
            </a:fgClr>
            <a:bgClr>
              <a:schemeClr val="bg1"/>
            </a:bgClr>
          </a:pattFill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cxnSp>
        <p:nvCxnSpPr>
          <p:cNvPr id="10" name="Gerade Verbindung 9"/>
          <p:cNvCxnSpPr>
            <a:stCxn id="363549" idx="0"/>
          </p:cNvCxnSpPr>
          <p:nvPr/>
        </p:nvCxnSpPr>
        <p:spPr>
          <a:xfrm flipV="1">
            <a:off x="6942800" y="3517901"/>
            <a:ext cx="972666" cy="271462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>
            <a:off x="7915466" y="3517901"/>
            <a:ext cx="821076" cy="633412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8501791" y="4350485"/>
            <a:ext cx="196056" cy="12229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/>
          <p:cNvCxnSpPr/>
          <p:nvPr/>
        </p:nvCxnSpPr>
        <p:spPr>
          <a:xfrm>
            <a:off x="7578669" y="4591845"/>
            <a:ext cx="298837" cy="611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/>
          <p:nvPr/>
        </p:nvCxnSpPr>
        <p:spPr>
          <a:xfrm>
            <a:off x="6903284" y="4030662"/>
            <a:ext cx="120875" cy="2413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02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3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3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3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6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63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63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3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63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63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6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6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6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63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6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6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6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36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6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6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6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6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6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6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6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63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6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4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remove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remove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remove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remove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remove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remove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remove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remove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363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36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3635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6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6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6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6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6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6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6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6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5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0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85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6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6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1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7" dur="1000" fill="hold"/>
                                        <p:tgtEl>
                                          <p:spTgt spid="36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4" grpId="0" animBg="1"/>
      <p:bldP spid="363525" grpId="0" animBg="1"/>
      <p:bldP spid="363526" grpId="0" animBg="1"/>
      <p:bldP spid="363527" grpId="0" animBg="1"/>
      <p:bldP spid="363528" grpId="0" animBg="1"/>
      <p:bldP spid="363529" grpId="0" animBg="1"/>
      <p:bldP spid="363530" grpId="0" animBg="1"/>
      <p:bldP spid="363531" grpId="0"/>
      <p:bldP spid="363533" grpId="0"/>
      <p:bldP spid="363534" grpId="0" animBg="1"/>
      <p:bldP spid="363540" grpId="0" animBg="1"/>
      <p:bldP spid="363551" grpId="0" animBg="1"/>
      <p:bldP spid="363553" grpId="0" animBg="1"/>
      <p:bldP spid="363554" grpId="0" animBg="1"/>
      <p:bldP spid="363555" grpId="0" animBg="1"/>
      <p:bldP spid="363556" grpId="0" animBg="1"/>
      <p:bldP spid="363557" grpId="0" animBg="1"/>
      <p:bldP spid="363558" grpId="0" animBg="1"/>
      <p:bldP spid="363559" grpId="0" animBg="1"/>
      <p:bldP spid="363560" grpId="0" animBg="1"/>
      <p:bldP spid="363561" grpId="0" animBg="1"/>
      <p:bldP spid="363562" grpId="0" animBg="1"/>
      <p:bldP spid="363563" grpId="0" animBg="1"/>
      <p:bldP spid="363564" grpId="0" animBg="1"/>
      <p:bldP spid="363565" grpId="0" animBg="1"/>
      <p:bldP spid="363566" grpId="0"/>
      <p:bldP spid="363549" grpId="0" animBg="1"/>
      <p:bldP spid="363569" grpId="0" animBg="1"/>
      <p:bldP spid="363570" grpId="0" animBg="1"/>
      <p:bldP spid="363571" grpId="0" animBg="1"/>
      <p:bldP spid="363572" grpId="0" animBg="1"/>
      <p:bldP spid="363574" grpId="0" animBg="1"/>
      <p:bldP spid="363575" grpId="0" animBg="1"/>
      <p:bldP spid="363576" grpId="0" animBg="1"/>
      <p:bldP spid="363577" grpId="0" animBg="1"/>
      <p:bldP spid="363578" grpId="0" animBg="1"/>
      <p:bldP spid="363579" grpId="0" animBg="1"/>
      <p:bldP spid="363582" grpId="0" animBg="1"/>
      <p:bldP spid="363583" grpId="0" animBg="1"/>
      <p:bldP spid="363568" grpId="0" animBg="1"/>
      <p:bldP spid="363585" grpId="0" animBg="1"/>
      <p:bldP spid="363586" grpId="0" animBg="1"/>
      <p:bldP spid="363588" grpId="0"/>
      <p:bldP spid="363588" grpId="1"/>
      <p:bldP spid="47" grpId="0" animBg="1"/>
      <p:bldP spid="48" grpId="0" animBg="1"/>
      <p:bldP spid="49" grpId="0" animBg="1"/>
      <p:bldP spid="50" grpId="0" animBg="1"/>
      <p:bldP spid="5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03_Sicherungen\Fotos\20130606_Helmreich\1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00" y="921110"/>
            <a:ext cx="8575641" cy="5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8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9" name="Picture 3" descr="DSCF00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8" y="962025"/>
            <a:ext cx="7723584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5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21" y="1014414"/>
            <a:ext cx="8580040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14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1" name="Picture 3" descr="DSC0239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904" y="920750"/>
            <a:ext cx="7723584" cy="534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03_Sicherungen\Fotos\20130605_FF_ Dammabschnitt Mannsdorf bis Schönau\DSC014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88" y="991901"/>
            <a:ext cx="8576100" cy="5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5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GB" dirty="0" smtClean="0"/>
              <a:t>Overview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213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03_Sicherungen\Fotos\20130606_FST_Expositurbereich Orth\DSC0517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600" y="931497"/>
            <a:ext cx="7623200" cy="5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3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G:\03_Sicherungen\Fotos\20130605_Helmreich\0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80" y="975775"/>
            <a:ext cx="8575641" cy="5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G:\03_Sicherungen\Fotos\20130605_Helmreich\0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899" y="966639"/>
            <a:ext cx="8575641" cy="5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:\03_Sicherungen\Fotos\20130605_FST_Expositurbereich Orth\DSC051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000" y="944352"/>
            <a:ext cx="7623200" cy="5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SG" dirty="0"/>
              <a:t>Rehabilitation of Flood Protection Facilities</a:t>
            </a:r>
          </a:p>
        </p:txBody>
      </p:sp>
    </p:spTree>
    <p:extLst>
      <p:ext uri="{BB962C8B-B14F-4D97-AF65-F5344CB8AC3E}">
        <p14:creationId xmlns:p14="http://schemas.microsoft.com/office/powerpoint/2010/main" val="2213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Failure </a:t>
            </a:r>
            <a:r>
              <a:rPr lang="en-SG" dirty="0" smtClean="0"/>
              <a:t>mechanisms of dikes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55</a:t>
            </a:fld>
            <a:endParaRPr lang="de-A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25" y="1624080"/>
            <a:ext cx="9044436" cy="502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1057" y="4285397"/>
            <a:ext cx="480401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 smtClean="0"/>
              <a:t>Most common failures of dikes</a:t>
            </a:r>
            <a:endParaRPr lang="en-GB" sz="2000" b="1" dirty="0" err="1" smtClean="0"/>
          </a:p>
        </p:txBody>
      </p:sp>
      <p:sp>
        <p:nvSpPr>
          <p:cNvPr id="11" name="TextBox 10"/>
          <p:cNvSpPr txBox="1"/>
          <p:nvPr/>
        </p:nvSpPr>
        <p:spPr>
          <a:xfrm>
            <a:off x="862084" y="1953904"/>
            <a:ext cx="293199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 smtClean="0"/>
              <a:t>Impact on dikes</a:t>
            </a:r>
            <a:endParaRPr lang="en-GB" sz="2000" b="1" dirty="0" err="1" smtClean="0"/>
          </a:p>
        </p:txBody>
      </p:sp>
      <p:sp>
        <p:nvSpPr>
          <p:cNvPr id="12" name="TextBox 11"/>
          <p:cNvSpPr txBox="1"/>
          <p:nvPr/>
        </p:nvSpPr>
        <p:spPr>
          <a:xfrm>
            <a:off x="8111063" y="4885898"/>
            <a:ext cx="1228299" cy="4094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dirty="0" smtClean="0"/>
              <a:t>Overtopping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4540" y="5092888"/>
            <a:ext cx="1030662" cy="3662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dirty="0" smtClean="0"/>
              <a:t>Seepage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1242" y="6076561"/>
            <a:ext cx="2019868" cy="3662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dirty="0" smtClean="0"/>
              <a:t>Undercurrent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2084" y="4382336"/>
            <a:ext cx="3331072" cy="192194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noAutofit/>
          </a:bodyPr>
          <a:lstStyle/>
          <a:p>
            <a:pPr indent="-180000">
              <a:buAutoNum type="arabicPeriod"/>
            </a:pPr>
            <a:r>
              <a:rPr lang="en-US" sz="1600" dirty="0" smtClean="0"/>
              <a:t>Static water pressure</a:t>
            </a:r>
          </a:p>
          <a:p>
            <a:pPr indent="-180000">
              <a:buAutoNum type="arabicPeriod"/>
            </a:pPr>
            <a:r>
              <a:rPr lang="en-US" sz="1600" dirty="0" smtClean="0"/>
              <a:t>Wave impact, ice impact in winter</a:t>
            </a:r>
          </a:p>
          <a:p>
            <a:pPr indent="-180000">
              <a:buAutoNum type="arabicPeriod"/>
            </a:pPr>
            <a:r>
              <a:rPr lang="en-US" sz="1600" dirty="0" smtClean="0"/>
              <a:t>Overtopping</a:t>
            </a:r>
          </a:p>
          <a:p>
            <a:pPr indent="-180000">
              <a:buAutoNum type="arabicPeriod"/>
            </a:pPr>
            <a:r>
              <a:rPr lang="en-US" sz="1600" dirty="0" smtClean="0"/>
              <a:t>Seepage/Undercurrent</a:t>
            </a:r>
          </a:p>
          <a:p>
            <a:pPr indent="-180000">
              <a:buAutoNum type="arabicPeriod"/>
            </a:pPr>
            <a:r>
              <a:rPr lang="en-US" sz="1600" dirty="0" smtClean="0"/>
              <a:t>Slope failure</a:t>
            </a:r>
          </a:p>
          <a:p>
            <a:pPr indent="-180000">
              <a:buAutoNum type="arabicPeriod"/>
            </a:pPr>
            <a:r>
              <a:rPr lang="en-US" sz="1600" dirty="0" smtClean="0"/>
              <a:t>Erosion</a:t>
            </a:r>
          </a:p>
          <a:p>
            <a:pPr indent="-180000">
              <a:buAutoNum type="arabicPeriod"/>
            </a:pPr>
            <a:r>
              <a:rPr lang="en-US" sz="1600" dirty="0" smtClean="0"/>
              <a:t>Subsurface erosion</a:t>
            </a:r>
          </a:p>
          <a:p>
            <a:pPr indent="-180000">
              <a:buAutoNum type="arabicPeriod"/>
            </a:pPr>
            <a:endParaRPr lang="en-US" sz="1600" dirty="0" smtClean="0"/>
          </a:p>
          <a:p>
            <a:pPr marL="342900" indent="-342900">
              <a:buAutoNum type="arabicPeriod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1594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 (252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052" y="1579352"/>
            <a:ext cx="487389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20060410 HW Besichtigung Schadenstellen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82" y="2999664"/>
            <a:ext cx="4875609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Failure mechanisms of </a:t>
            </a:r>
            <a:r>
              <a:rPr lang="en-SG" dirty="0" smtClean="0"/>
              <a:t>dikes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7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Failure mechanisms of </a:t>
            </a:r>
            <a:r>
              <a:rPr lang="en-SG" dirty="0" smtClean="0"/>
              <a:t>dikes</a:t>
            </a:r>
            <a:endParaRPr lang="en-US" dirty="0"/>
          </a:p>
        </p:txBody>
      </p:sp>
      <p:pic>
        <p:nvPicPr>
          <p:cNvPr id="3" name="Picture 2" descr="DSC_786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959" y="4717259"/>
            <a:ext cx="3348554" cy="205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18" y="1727458"/>
            <a:ext cx="4408138" cy="287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andboil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1019" y="1727458"/>
            <a:ext cx="4781354" cy="326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SG" dirty="0"/>
              <a:t>Failure mechanisms of </a:t>
            </a:r>
            <a:r>
              <a:rPr lang="en-SG" dirty="0" smtClean="0"/>
              <a:t>dikes</a:t>
            </a:r>
            <a:endParaRPr lang="en-US" dirty="0"/>
          </a:p>
        </p:txBody>
      </p:sp>
      <p:pic>
        <p:nvPicPr>
          <p:cNvPr id="3" name="Grafik 3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43" y="4503657"/>
            <a:ext cx="7329100" cy="208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nnere Erosion entalng agestorbener Wurzel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93" t="6259" r="1106" b="45998"/>
          <a:stretch>
            <a:fillRect/>
          </a:stretch>
        </p:blipFill>
        <p:spPr bwMode="auto">
          <a:xfrm>
            <a:off x="4349660" y="1462151"/>
            <a:ext cx="4920528" cy="291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44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Rehabilitation measures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722313" y="2023576"/>
            <a:ext cx="7019925" cy="320601"/>
          </a:xfrm>
        </p:spPr>
        <p:txBody>
          <a:bodyPr/>
          <a:lstStyle/>
          <a:p>
            <a:r>
              <a:rPr lang="en-US" dirty="0" smtClean="0"/>
              <a:t>Technical measures to prevent damages/failures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59</a:t>
            </a:fld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8002900" cy="2564805"/>
          </a:xfrm>
        </p:spPr>
        <p:txBody>
          <a:bodyPr/>
          <a:lstStyle/>
          <a:p>
            <a:pPr lvl="1"/>
            <a:r>
              <a:rPr lang="en-US" dirty="0" smtClean="0"/>
              <a:t>Individual technical measures or combination of various measures</a:t>
            </a:r>
          </a:p>
          <a:p>
            <a:pPr lvl="1"/>
            <a:r>
              <a:rPr lang="en-US" dirty="0" smtClean="0"/>
              <a:t>Implementation during construction of dike</a:t>
            </a:r>
          </a:p>
          <a:p>
            <a:pPr lvl="1"/>
            <a:r>
              <a:rPr lang="en-US" dirty="0" smtClean="0"/>
              <a:t>Subsequent incorporation during rehabilitation of dike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SG" dirty="0"/>
              <a:t>Goal: Improvement of functionality and structural stability</a:t>
            </a:r>
          </a:p>
          <a:p>
            <a:pPr marL="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53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feld 1"/>
          <p:cNvSpPr txBox="1"/>
          <p:nvPr/>
        </p:nvSpPr>
        <p:spPr>
          <a:xfrm>
            <a:off x="3618364" y="3146828"/>
            <a:ext cx="6101261" cy="1115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900"/>
              </a:lnSpc>
              <a:spcBef>
                <a:spcPct val="0"/>
              </a:spcBef>
            </a:pPr>
            <a:r>
              <a:rPr lang="en-GB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Have a look at our logistics centre. Directly connected to over</a:t>
            </a:r>
            <a:br>
              <a:rPr lang="en-GB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</a:br>
            <a:r>
              <a:rPr lang="en-GB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80 million costumers</a:t>
            </a:r>
            <a:r>
              <a:rPr lang="de-AT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Wingdings" panose="05000000000000000000" pitchFamily="2" charset="2"/>
              </a:rPr>
              <a:t>.</a:t>
            </a:r>
            <a:endParaRPr lang="de-AT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329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Construction process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60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603003"/>
          </a:xfrm>
        </p:spPr>
        <p:txBody>
          <a:bodyPr/>
          <a:lstStyle/>
          <a:p>
            <a:pPr lvl="1"/>
            <a:r>
              <a:rPr lang="en-US" b="1" dirty="0" smtClean="0">
                <a:solidFill>
                  <a:schemeClr val="accent1"/>
                </a:solidFill>
              </a:rPr>
              <a:t>Removal of the existing embankment</a:t>
            </a:r>
            <a:endParaRPr lang="en-SG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Removal </a:t>
            </a:r>
            <a:r>
              <a:rPr lang="en-SG" dirty="0"/>
              <a:t>of the existing embankment in short sections</a:t>
            </a:r>
          </a:p>
          <a:p>
            <a:pPr lvl="1"/>
            <a:endParaRPr lang="en-US" dirty="0"/>
          </a:p>
        </p:txBody>
      </p:sp>
      <p:pic>
        <p:nvPicPr>
          <p:cNvPr id="8" name="Picture 4" descr="Umprofilierung_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313" y="1995000"/>
            <a:ext cx="4148667" cy="3103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90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Construction process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61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923604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Construction of new embankment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The </a:t>
            </a:r>
            <a:r>
              <a:rPr lang="en-SG" dirty="0"/>
              <a:t>new embankment is </a:t>
            </a:r>
            <a:r>
              <a:rPr lang="en-SG" dirty="0" smtClean="0"/>
              <a:t>built up </a:t>
            </a:r>
            <a:r>
              <a:rPr lang="en-SG" dirty="0"/>
              <a:t>in compacted layers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/>
              <a:t>Slopes are covered by a humus layer and re-cultivated</a:t>
            </a:r>
          </a:p>
          <a:p>
            <a:pPr lvl="1"/>
            <a:endParaRPr lang="en-US" dirty="0"/>
          </a:p>
        </p:txBody>
      </p:sp>
      <p:pic>
        <p:nvPicPr>
          <p:cNvPr id="8" name="Picture 4" descr="Umprofilierung_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270" y="1980712"/>
            <a:ext cx="4126156" cy="3087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60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Drainage elements at base of the dike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62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77863" y="1721296"/>
            <a:ext cx="8507412" cy="3206006"/>
          </a:xfrm>
        </p:spPr>
        <p:txBody>
          <a:bodyPr/>
          <a:lstStyle/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Seeapage of water through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dike</a:t>
            </a:r>
            <a:r>
              <a:rPr lang="de-DE" dirty="0" smtClean="0"/>
              <a:t>; during longer impoundment a seepage line is developed</a:t>
            </a:r>
            <a:endParaRPr lang="de-DE" dirty="0"/>
          </a:p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Seepage line is releasing pressure in the drainage element, seepage water can exit at the </a:t>
            </a:r>
            <a:r>
              <a:rPr lang="de-DE" dirty="0" err="1" smtClean="0"/>
              <a:t>base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dike</a:t>
            </a:r>
            <a:endParaRPr lang="de-DE" dirty="0" smtClean="0"/>
          </a:p>
          <a:p>
            <a:pPr marL="457200" lvl="1" indent="-457200">
              <a:buFont typeface="+mj-lt"/>
              <a:buAutoNum type="arabicPeriod"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sediment</a:t>
            </a:r>
            <a:r>
              <a:rPr lang="de-DE" dirty="0" smtClean="0"/>
              <a:t> (</a:t>
            </a:r>
            <a:r>
              <a:rPr lang="de-DE" dirty="0" err="1" smtClean="0"/>
              <a:t>fine</a:t>
            </a:r>
            <a:r>
              <a:rPr lang="de-DE" dirty="0" smtClean="0"/>
              <a:t> material) </a:t>
            </a:r>
            <a:r>
              <a:rPr lang="de-DE" dirty="0" err="1" smtClean="0"/>
              <a:t>erosion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slope</a:t>
            </a:r>
            <a:r>
              <a:rPr lang="de-DE" dirty="0" smtClean="0"/>
              <a:t> </a:t>
            </a:r>
            <a:r>
              <a:rPr lang="de-DE" dirty="0" err="1" smtClean="0"/>
              <a:t>failure</a:t>
            </a:r>
            <a:r>
              <a:rPr lang="de-DE" dirty="0" smtClean="0"/>
              <a:t>, </a:t>
            </a:r>
            <a:r>
              <a:rPr lang="de-DE" dirty="0" err="1" smtClean="0"/>
              <a:t>dike</a:t>
            </a:r>
            <a:r>
              <a:rPr lang="de-DE" dirty="0" smtClean="0"/>
              <a:t> </a:t>
            </a:r>
            <a:r>
              <a:rPr lang="de-DE" dirty="0" err="1" smtClean="0"/>
              <a:t>remains</a:t>
            </a:r>
            <a:r>
              <a:rPr lang="de-DE" dirty="0" smtClean="0"/>
              <a:t> </a:t>
            </a:r>
            <a:r>
              <a:rPr lang="de-DE" dirty="0" err="1" smtClean="0"/>
              <a:t>structually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endParaRPr lang="de-DE" dirty="0" smtClean="0"/>
          </a:p>
          <a:p>
            <a:pPr marL="457200" lvl="1" indent="-457200">
              <a:buFont typeface="+mj-lt"/>
              <a:buAutoNum type="arabicPeriod"/>
            </a:pPr>
            <a:endParaRPr lang="en-SG" dirty="0"/>
          </a:p>
          <a:p>
            <a:pPr marL="457200" lvl="1" indent="-457200">
              <a:buFont typeface="+mj-lt"/>
              <a:buAutoNum type="arabicPeriod"/>
            </a:pPr>
            <a:endParaRPr lang="en-SG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2" name="Freeform 10"/>
          <p:cNvSpPr>
            <a:spLocks/>
          </p:cNvSpPr>
          <p:nvPr/>
        </p:nvSpPr>
        <p:spPr bwMode="auto">
          <a:xfrm>
            <a:off x="755650" y="4473575"/>
            <a:ext cx="7921625" cy="179388"/>
          </a:xfrm>
          <a:custGeom>
            <a:avLst/>
            <a:gdLst>
              <a:gd name="T0" fmla="*/ 0 w 4990"/>
              <a:gd name="T1" fmla="*/ 2147483647 h 113"/>
              <a:gd name="T2" fmla="*/ 0 w 4990"/>
              <a:gd name="T3" fmla="*/ 0 h 113"/>
              <a:gd name="T4" fmla="*/ 2147483647 w 4990"/>
              <a:gd name="T5" fmla="*/ 0 h 113"/>
              <a:gd name="T6" fmla="*/ 2147483647 w 4990"/>
              <a:gd name="T7" fmla="*/ 2147483647 h 113"/>
              <a:gd name="T8" fmla="*/ 0 w 4990"/>
              <a:gd name="T9" fmla="*/ 2147483647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113">
                <a:moveTo>
                  <a:pt x="0" y="113"/>
                </a:moveTo>
                <a:lnTo>
                  <a:pt x="0" y="0"/>
                </a:lnTo>
                <a:lnTo>
                  <a:pt x="4990" y="0"/>
                </a:lnTo>
                <a:lnTo>
                  <a:pt x="4990" y="113"/>
                </a:lnTo>
                <a:lnTo>
                  <a:pt x="0" y="113"/>
                </a:lnTo>
                <a:close/>
              </a:path>
            </a:pathLst>
          </a:custGeom>
          <a:solidFill>
            <a:srgbClr val="FFCC66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2"/>
          <p:cNvSpPr>
            <a:spLocks/>
          </p:cNvSpPr>
          <p:nvPr/>
        </p:nvSpPr>
        <p:spPr bwMode="auto">
          <a:xfrm>
            <a:off x="1025525" y="3752850"/>
            <a:ext cx="5653088" cy="901700"/>
          </a:xfrm>
          <a:custGeom>
            <a:avLst/>
            <a:gdLst>
              <a:gd name="T0" fmla="*/ 2250534 w 11893"/>
              <a:gd name="T1" fmla="*/ 0 h 12511"/>
              <a:gd name="T2" fmla="*/ 3402655 w 11893"/>
              <a:gd name="T3" fmla="*/ 0 h 12511"/>
              <a:gd name="T4" fmla="*/ 5652713 w 11893"/>
              <a:gd name="T5" fmla="*/ 897735 h 12511"/>
              <a:gd name="T6" fmla="*/ 0 w 11893"/>
              <a:gd name="T7" fmla="*/ 901699 h 12511"/>
              <a:gd name="T8" fmla="*/ 2250534 w 11893"/>
              <a:gd name="T9" fmla="*/ 0 h 125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93" h="12511">
                <a:moveTo>
                  <a:pt x="4735" y="0"/>
                </a:moveTo>
                <a:lnTo>
                  <a:pt x="7159" y="0"/>
                </a:lnTo>
                <a:lnTo>
                  <a:pt x="11893" y="12456"/>
                </a:lnTo>
                <a:lnTo>
                  <a:pt x="0" y="12511"/>
                </a:lnTo>
                <a:lnTo>
                  <a:pt x="4735" y="0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3"/>
          <p:cNvSpPr>
            <a:spLocks/>
          </p:cNvSpPr>
          <p:nvPr/>
        </p:nvSpPr>
        <p:spPr bwMode="auto">
          <a:xfrm>
            <a:off x="755650" y="4652963"/>
            <a:ext cx="7921625" cy="287337"/>
          </a:xfrm>
          <a:custGeom>
            <a:avLst/>
            <a:gdLst>
              <a:gd name="T0" fmla="*/ 0 w 4990"/>
              <a:gd name="T1" fmla="*/ 0 h 181"/>
              <a:gd name="T2" fmla="*/ 2147483647 w 4990"/>
              <a:gd name="T3" fmla="*/ 0 h 181"/>
              <a:gd name="T4" fmla="*/ 2147483647 w 4990"/>
              <a:gd name="T5" fmla="*/ 2147483647 h 181"/>
              <a:gd name="T6" fmla="*/ 0 w 4990"/>
              <a:gd name="T7" fmla="*/ 2147483647 h 181"/>
              <a:gd name="T8" fmla="*/ 0 w 4990"/>
              <a:gd name="T9" fmla="*/ 0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4"/>
          <p:cNvSpPr>
            <a:spLocks/>
          </p:cNvSpPr>
          <p:nvPr/>
        </p:nvSpPr>
        <p:spPr bwMode="auto">
          <a:xfrm>
            <a:off x="755650" y="4940300"/>
            <a:ext cx="7921625" cy="1152525"/>
          </a:xfrm>
          <a:custGeom>
            <a:avLst/>
            <a:gdLst>
              <a:gd name="T0" fmla="*/ 0 w 4990"/>
              <a:gd name="T1" fmla="*/ 0 h 726"/>
              <a:gd name="T2" fmla="*/ 0 w 4990"/>
              <a:gd name="T3" fmla="*/ 2147483647 h 726"/>
              <a:gd name="T4" fmla="*/ 2147483647 w 4990"/>
              <a:gd name="T5" fmla="*/ 2147483647 h 726"/>
              <a:gd name="T6" fmla="*/ 2147483647 w 4990"/>
              <a:gd name="T7" fmla="*/ 0 h 726"/>
              <a:gd name="T8" fmla="*/ 0 w 4990"/>
              <a:gd name="T9" fmla="*/ 0 h 7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726">
                <a:moveTo>
                  <a:pt x="0" y="0"/>
                </a:moveTo>
                <a:lnTo>
                  <a:pt x="0" y="726"/>
                </a:lnTo>
                <a:lnTo>
                  <a:pt x="4990" y="726"/>
                </a:lnTo>
                <a:lnTo>
                  <a:pt x="499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 flipH="1">
            <a:off x="755650" y="3897313"/>
            <a:ext cx="21605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/>
        </p:nvSpPr>
        <p:spPr bwMode="auto">
          <a:xfrm>
            <a:off x="1692275" y="3824288"/>
            <a:ext cx="287338" cy="73025"/>
          </a:xfrm>
          <a:custGeom>
            <a:avLst/>
            <a:gdLst>
              <a:gd name="T0" fmla="*/ 2147483647 w 181"/>
              <a:gd name="T1" fmla="*/ 2147483647 h 46"/>
              <a:gd name="T2" fmla="*/ 2147483647 w 181"/>
              <a:gd name="T3" fmla="*/ 0 h 46"/>
              <a:gd name="T4" fmla="*/ 0 w 181"/>
              <a:gd name="T5" fmla="*/ 0 h 46"/>
              <a:gd name="T6" fmla="*/ 2147483647 w 181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46">
                <a:moveTo>
                  <a:pt x="91" y="46"/>
                </a:moveTo>
                <a:lnTo>
                  <a:pt x="181" y="0"/>
                </a:lnTo>
                <a:lnTo>
                  <a:pt x="0" y="0"/>
                </a:lnTo>
                <a:lnTo>
                  <a:pt x="91" y="4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>
            <a:off x="1692275" y="3932238"/>
            <a:ext cx="28733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>
            <a:off x="1728788" y="3968750"/>
            <a:ext cx="2159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>
            <a:off x="1763713" y="4005263"/>
            <a:ext cx="14446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547813" y="3644900"/>
            <a:ext cx="5746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altLang="de-DE" sz="800" b="1" dirty="0" smtClean="0">
                <a:solidFill>
                  <a:srgbClr val="0000FF"/>
                </a:solidFill>
              </a:rPr>
              <a:t>WL</a:t>
            </a:r>
            <a:endParaRPr lang="de-AT" altLang="de-DE" sz="800" b="1" dirty="0">
              <a:solidFill>
                <a:srgbClr val="0000FF"/>
              </a:solidFill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223963" y="4652963"/>
            <a:ext cx="21256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AT" altLang="en-US" sz="1200" b="1" dirty="0"/>
              <a:t>Impermeable layer (clay)</a:t>
            </a:r>
          </a:p>
        </p:txBody>
      </p:sp>
      <p:sp>
        <p:nvSpPr>
          <p:cNvPr id="37" name="Line 14"/>
          <p:cNvSpPr>
            <a:spLocks noChangeShapeType="1"/>
          </p:cNvSpPr>
          <p:nvPr/>
        </p:nvSpPr>
        <p:spPr bwMode="auto">
          <a:xfrm>
            <a:off x="2771775" y="40401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>
            <a:off x="2413000" y="4184650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>
            <a:off x="2052638" y="432911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Line 17"/>
          <p:cNvSpPr>
            <a:spLocks noChangeShapeType="1"/>
          </p:cNvSpPr>
          <p:nvPr/>
        </p:nvSpPr>
        <p:spPr bwMode="auto">
          <a:xfrm>
            <a:off x="3205163" y="411321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2844800" y="4257675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3636963" y="4184650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Line 20"/>
          <p:cNvSpPr>
            <a:spLocks noChangeShapeType="1"/>
          </p:cNvSpPr>
          <p:nvPr/>
        </p:nvSpPr>
        <p:spPr bwMode="auto">
          <a:xfrm>
            <a:off x="3276600" y="432911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>
            <a:off x="4140200" y="42560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3779838" y="4400550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>
            <a:off x="4716463" y="432911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>
            <a:off x="4356100" y="440213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>
            <a:off x="2555875" y="4400550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1211263" y="5341938"/>
            <a:ext cx="1873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altLang="de-DE" sz="1200" b="1" dirty="0" smtClean="0"/>
              <a:t>Aquifer</a:t>
            </a:r>
            <a:endParaRPr lang="de-AT" altLang="de-DE" sz="1200" b="1" dirty="0"/>
          </a:p>
        </p:txBody>
      </p:sp>
      <p:sp>
        <p:nvSpPr>
          <p:cNvPr id="50" name="Freeform 28" descr="Große Konfetti"/>
          <p:cNvSpPr>
            <a:spLocks/>
          </p:cNvSpPr>
          <p:nvPr/>
        </p:nvSpPr>
        <p:spPr bwMode="auto">
          <a:xfrm>
            <a:off x="5688013" y="4257675"/>
            <a:ext cx="541337" cy="395288"/>
          </a:xfrm>
          <a:custGeom>
            <a:avLst/>
            <a:gdLst>
              <a:gd name="T0" fmla="*/ 2147483647 w 341"/>
              <a:gd name="T1" fmla="*/ 2147483647 h 249"/>
              <a:gd name="T2" fmla="*/ 0 w 341"/>
              <a:gd name="T3" fmla="*/ 0 h 249"/>
              <a:gd name="T4" fmla="*/ 2147483647 w 341"/>
              <a:gd name="T5" fmla="*/ 2147483647 h 249"/>
              <a:gd name="T6" fmla="*/ 2147483647 w 341"/>
              <a:gd name="T7" fmla="*/ 2147483647 h 249"/>
              <a:gd name="T8" fmla="*/ 2147483647 w 341"/>
              <a:gd name="T9" fmla="*/ 2147483647 h 2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1" h="249">
                <a:moveTo>
                  <a:pt x="341" y="136"/>
                </a:moveTo>
                <a:lnTo>
                  <a:pt x="0" y="0"/>
                </a:lnTo>
                <a:lnTo>
                  <a:pt x="205" y="249"/>
                </a:lnTo>
                <a:lnTo>
                  <a:pt x="295" y="249"/>
                </a:lnTo>
                <a:lnTo>
                  <a:pt x="341" y="136"/>
                </a:lnTo>
                <a:close/>
              </a:path>
            </a:pathLst>
          </a:custGeom>
          <a:pattFill prst="lgConfetti">
            <a:fgClr>
              <a:schemeClr val="bg2"/>
            </a:fgClr>
            <a:bgClr>
              <a:schemeClr val="bg1"/>
            </a:bgClr>
          </a:pattFill>
          <a:ln w="127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Freeform 29"/>
          <p:cNvSpPr>
            <a:spLocks/>
          </p:cNvSpPr>
          <p:nvPr/>
        </p:nvSpPr>
        <p:spPr bwMode="auto">
          <a:xfrm>
            <a:off x="2898775" y="3897313"/>
            <a:ext cx="2862263" cy="468312"/>
          </a:xfrm>
          <a:custGeom>
            <a:avLst/>
            <a:gdLst>
              <a:gd name="T0" fmla="*/ 2147483647 w 1780"/>
              <a:gd name="T1" fmla="*/ 2147483647 h 249"/>
              <a:gd name="T2" fmla="*/ 2147483647 w 1780"/>
              <a:gd name="T3" fmla="*/ 2147483647 h 249"/>
              <a:gd name="T4" fmla="*/ 2147483647 w 1780"/>
              <a:gd name="T5" fmla="*/ 2147483647 h 249"/>
              <a:gd name="T6" fmla="*/ 2147483647 w 1780"/>
              <a:gd name="T7" fmla="*/ 2147483647 h 249"/>
              <a:gd name="T8" fmla="*/ 2147483647 w 1780"/>
              <a:gd name="T9" fmla="*/ 0 h 2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0" h="249">
                <a:moveTo>
                  <a:pt x="1780" y="249"/>
                </a:moveTo>
                <a:cubicBezTo>
                  <a:pt x="1536" y="230"/>
                  <a:pt x="1293" y="211"/>
                  <a:pt x="1032" y="181"/>
                </a:cubicBezTo>
                <a:cubicBezTo>
                  <a:pt x="771" y="151"/>
                  <a:pt x="381" y="95"/>
                  <a:pt x="215" y="68"/>
                </a:cubicBezTo>
                <a:cubicBezTo>
                  <a:pt x="49" y="41"/>
                  <a:pt x="68" y="33"/>
                  <a:pt x="34" y="22"/>
                </a:cubicBezTo>
                <a:cubicBezTo>
                  <a:pt x="0" y="11"/>
                  <a:pt x="5" y="5"/>
                  <a:pt x="11" y="0"/>
                </a:cubicBezTo>
              </a:path>
            </a:pathLst>
          </a:custGeom>
          <a:noFill/>
          <a:ln w="9525" cap="flat" cmpd="sng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6156325" y="3968750"/>
            <a:ext cx="14160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AT" altLang="de-DE" sz="1000" b="1" dirty="0" smtClean="0"/>
              <a:t>Drainage element</a:t>
            </a:r>
            <a:endParaRPr lang="de-AT" altLang="de-DE" sz="1000" b="1" dirty="0"/>
          </a:p>
        </p:txBody>
      </p:sp>
      <p:sp>
        <p:nvSpPr>
          <p:cNvPr id="53" name="Freeform 31"/>
          <p:cNvSpPr>
            <a:spLocks/>
          </p:cNvSpPr>
          <p:nvPr/>
        </p:nvSpPr>
        <p:spPr bwMode="auto">
          <a:xfrm>
            <a:off x="6083300" y="4184650"/>
            <a:ext cx="1046163" cy="360363"/>
          </a:xfrm>
          <a:custGeom>
            <a:avLst/>
            <a:gdLst>
              <a:gd name="T0" fmla="*/ 0 w 1043"/>
              <a:gd name="T1" fmla="*/ 2147483647 h 91"/>
              <a:gd name="T2" fmla="*/ 2147483647 w 1043"/>
              <a:gd name="T3" fmla="*/ 0 h 91"/>
              <a:gd name="T4" fmla="*/ 2147483647 w 1043"/>
              <a:gd name="T5" fmla="*/ 0 h 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3" h="91">
                <a:moveTo>
                  <a:pt x="0" y="91"/>
                </a:moveTo>
                <a:lnTo>
                  <a:pt x="182" y="0"/>
                </a:lnTo>
                <a:lnTo>
                  <a:pt x="104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" name="AutoShape 32"/>
          <p:cNvSpPr>
            <a:spLocks noChangeArrowheads="1"/>
          </p:cNvSpPr>
          <p:nvPr/>
        </p:nvSpPr>
        <p:spPr bwMode="auto">
          <a:xfrm>
            <a:off x="6048375" y="4405313"/>
            <a:ext cx="430213" cy="58737"/>
          </a:xfrm>
          <a:prstGeom prst="rightArrow">
            <a:avLst>
              <a:gd name="adj1" fmla="val 50000"/>
              <a:gd name="adj2" fmla="val 18311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AT" altLang="de-DE" sz="2800"/>
          </a:p>
        </p:txBody>
      </p:sp>
    </p:spTree>
    <p:extLst>
      <p:ext uri="{BB962C8B-B14F-4D97-AF65-F5344CB8AC3E}">
        <p14:creationId xmlns:p14="http://schemas.microsoft.com/office/powerpoint/2010/main" val="13733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/>
      <p:bldP spid="53" grpId="0" animBg="1"/>
      <p:bldP spid="5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63</a:t>
            </a:fld>
            <a:endParaRPr lang="de-AT" dirty="0"/>
          </a:p>
        </p:txBody>
      </p:sp>
      <p:pic>
        <p:nvPicPr>
          <p:cNvPr id="7" name="Picture 2" descr="G:\01_Bildarchiv\01_Originale\Panasonic\2013-06-11\P10302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1581607"/>
            <a:ext cx="3646242" cy="486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:\01_Bildarchiv\01_Originale\Panasonic\2013-06-11\P10302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7336" y="1581607"/>
            <a:ext cx="3647340" cy="486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Drainage elements at base of the dike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Internal sealing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64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77863" y="1721296"/>
            <a:ext cx="8507412" cy="3206006"/>
          </a:xfrm>
        </p:spPr>
        <p:txBody>
          <a:bodyPr/>
          <a:lstStyle/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Seepage of water through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dike</a:t>
            </a:r>
            <a:endParaRPr lang="de-DE" dirty="0"/>
          </a:p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Sealing (i.e. Diaphragm wall, Mixed-in-place wall, sheet piling) prevents further seapage</a:t>
            </a:r>
            <a:endParaRPr lang="de-DE" dirty="0"/>
          </a:p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Seepage path is lengtened due to sealing, quantity of seaapage water is reduced</a:t>
            </a:r>
            <a:endParaRPr lang="de-DE" dirty="0"/>
          </a:p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No slope failure, </a:t>
            </a:r>
            <a:r>
              <a:rPr lang="de-DE" dirty="0" err="1" smtClean="0"/>
              <a:t>dike</a:t>
            </a:r>
            <a:r>
              <a:rPr lang="de-DE" dirty="0" smtClean="0"/>
              <a:t> remains structually stable</a:t>
            </a:r>
            <a:endParaRPr lang="de-DE" dirty="0"/>
          </a:p>
          <a:p>
            <a:pPr marL="457200" lvl="1" indent="-457200">
              <a:buFont typeface="+mj-lt"/>
              <a:buAutoNum type="arabicPeriod"/>
            </a:pPr>
            <a:endParaRPr lang="en-SG" dirty="0"/>
          </a:p>
          <a:p>
            <a:pPr marL="457200" lvl="1" indent="-457200">
              <a:buFont typeface="+mj-lt"/>
              <a:buAutoNum type="arabicPeriod"/>
            </a:pPr>
            <a:endParaRPr lang="en-SG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5" name="Freeform 10"/>
          <p:cNvSpPr>
            <a:spLocks/>
          </p:cNvSpPr>
          <p:nvPr/>
        </p:nvSpPr>
        <p:spPr bwMode="auto">
          <a:xfrm>
            <a:off x="755650" y="4473575"/>
            <a:ext cx="7921625" cy="179388"/>
          </a:xfrm>
          <a:custGeom>
            <a:avLst/>
            <a:gdLst>
              <a:gd name="T0" fmla="*/ 0 w 4990"/>
              <a:gd name="T1" fmla="*/ 2147483647 h 113"/>
              <a:gd name="T2" fmla="*/ 0 w 4990"/>
              <a:gd name="T3" fmla="*/ 0 h 113"/>
              <a:gd name="T4" fmla="*/ 2147483647 w 4990"/>
              <a:gd name="T5" fmla="*/ 0 h 113"/>
              <a:gd name="T6" fmla="*/ 2147483647 w 4990"/>
              <a:gd name="T7" fmla="*/ 2147483647 h 113"/>
              <a:gd name="T8" fmla="*/ 0 w 4990"/>
              <a:gd name="T9" fmla="*/ 2147483647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113">
                <a:moveTo>
                  <a:pt x="0" y="113"/>
                </a:moveTo>
                <a:lnTo>
                  <a:pt x="0" y="0"/>
                </a:lnTo>
                <a:lnTo>
                  <a:pt x="4990" y="0"/>
                </a:lnTo>
                <a:lnTo>
                  <a:pt x="4990" y="113"/>
                </a:lnTo>
                <a:lnTo>
                  <a:pt x="0" y="113"/>
                </a:lnTo>
                <a:close/>
              </a:path>
            </a:pathLst>
          </a:custGeom>
          <a:solidFill>
            <a:srgbClr val="FFCC66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Freeform 2"/>
          <p:cNvSpPr>
            <a:spLocks/>
          </p:cNvSpPr>
          <p:nvPr/>
        </p:nvSpPr>
        <p:spPr bwMode="auto">
          <a:xfrm>
            <a:off x="1014413" y="3752850"/>
            <a:ext cx="5672137" cy="904875"/>
          </a:xfrm>
          <a:custGeom>
            <a:avLst/>
            <a:gdLst>
              <a:gd name="T0" fmla="*/ 2262416 w 11934"/>
              <a:gd name="T1" fmla="*/ 0 h 12544"/>
              <a:gd name="T2" fmla="*/ 3414537 w 11934"/>
              <a:gd name="T3" fmla="*/ 0 h 12544"/>
              <a:gd name="T4" fmla="*/ 5672200 w 11934"/>
              <a:gd name="T5" fmla="*/ 904077 h 12544"/>
              <a:gd name="T6" fmla="*/ 0 w 11934"/>
              <a:gd name="T7" fmla="*/ 904077 h 12544"/>
              <a:gd name="T8" fmla="*/ 2262416 w 11934"/>
              <a:gd name="T9" fmla="*/ 0 h 12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934" h="12544">
                <a:moveTo>
                  <a:pt x="4760" y="0"/>
                </a:moveTo>
                <a:lnTo>
                  <a:pt x="7184" y="0"/>
                </a:lnTo>
                <a:lnTo>
                  <a:pt x="11934" y="12544"/>
                </a:lnTo>
                <a:lnTo>
                  <a:pt x="0" y="12544"/>
                </a:lnTo>
                <a:lnTo>
                  <a:pt x="4760" y="0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" name="Freeform 3"/>
          <p:cNvSpPr>
            <a:spLocks/>
          </p:cNvSpPr>
          <p:nvPr/>
        </p:nvSpPr>
        <p:spPr bwMode="auto">
          <a:xfrm>
            <a:off x="755650" y="4652963"/>
            <a:ext cx="7921625" cy="285750"/>
          </a:xfrm>
          <a:custGeom>
            <a:avLst/>
            <a:gdLst>
              <a:gd name="T0" fmla="*/ 0 w 4990"/>
              <a:gd name="T1" fmla="*/ 0 h 181"/>
              <a:gd name="T2" fmla="*/ 2147483647 w 4990"/>
              <a:gd name="T3" fmla="*/ 0 h 181"/>
              <a:gd name="T4" fmla="*/ 2147483647 w 4990"/>
              <a:gd name="T5" fmla="*/ 2147483647 h 181"/>
              <a:gd name="T6" fmla="*/ 0 w 4990"/>
              <a:gd name="T7" fmla="*/ 2147483647 h 181"/>
              <a:gd name="T8" fmla="*/ 0 w 4990"/>
              <a:gd name="T9" fmla="*/ 0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" name="Freeform 4"/>
          <p:cNvSpPr>
            <a:spLocks/>
          </p:cNvSpPr>
          <p:nvPr/>
        </p:nvSpPr>
        <p:spPr bwMode="auto">
          <a:xfrm>
            <a:off x="755650" y="4940300"/>
            <a:ext cx="7921625" cy="1152525"/>
          </a:xfrm>
          <a:custGeom>
            <a:avLst/>
            <a:gdLst>
              <a:gd name="T0" fmla="*/ 0 w 4990"/>
              <a:gd name="T1" fmla="*/ 0 h 726"/>
              <a:gd name="T2" fmla="*/ 0 w 4990"/>
              <a:gd name="T3" fmla="*/ 2147483647 h 726"/>
              <a:gd name="T4" fmla="*/ 2147483647 w 4990"/>
              <a:gd name="T5" fmla="*/ 2147483647 h 726"/>
              <a:gd name="T6" fmla="*/ 2147483647 w 4990"/>
              <a:gd name="T7" fmla="*/ 0 h 726"/>
              <a:gd name="T8" fmla="*/ 0 w 4990"/>
              <a:gd name="T9" fmla="*/ 0 h 7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726">
                <a:moveTo>
                  <a:pt x="0" y="0"/>
                </a:moveTo>
                <a:lnTo>
                  <a:pt x="0" y="726"/>
                </a:lnTo>
                <a:lnTo>
                  <a:pt x="4990" y="726"/>
                </a:lnTo>
                <a:lnTo>
                  <a:pt x="499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 flipH="1">
            <a:off x="755650" y="3897313"/>
            <a:ext cx="21605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" name="Freeform 6"/>
          <p:cNvSpPr>
            <a:spLocks/>
          </p:cNvSpPr>
          <p:nvPr/>
        </p:nvSpPr>
        <p:spPr bwMode="auto">
          <a:xfrm>
            <a:off x="1692275" y="3824288"/>
            <a:ext cx="287338" cy="73025"/>
          </a:xfrm>
          <a:custGeom>
            <a:avLst/>
            <a:gdLst>
              <a:gd name="T0" fmla="*/ 2147483647 w 181"/>
              <a:gd name="T1" fmla="*/ 2147483647 h 46"/>
              <a:gd name="T2" fmla="*/ 2147483647 w 181"/>
              <a:gd name="T3" fmla="*/ 0 h 46"/>
              <a:gd name="T4" fmla="*/ 0 w 181"/>
              <a:gd name="T5" fmla="*/ 0 h 46"/>
              <a:gd name="T6" fmla="*/ 2147483647 w 181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46">
                <a:moveTo>
                  <a:pt x="91" y="46"/>
                </a:moveTo>
                <a:lnTo>
                  <a:pt x="181" y="0"/>
                </a:lnTo>
                <a:lnTo>
                  <a:pt x="0" y="0"/>
                </a:lnTo>
                <a:lnTo>
                  <a:pt x="91" y="4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" name="Line 7"/>
          <p:cNvSpPr>
            <a:spLocks noChangeShapeType="1"/>
          </p:cNvSpPr>
          <p:nvPr/>
        </p:nvSpPr>
        <p:spPr bwMode="auto">
          <a:xfrm>
            <a:off x="1692275" y="3932238"/>
            <a:ext cx="28733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Line 8"/>
          <p:cNvSpPr>
            <a:spLocks noChangeShapeType="1"/>
          </p:cNvSpPr>
          <p:nvPr/>
        </p:nvSpPr>
        <p:spPr bwMode="auto">
          <a:xfrm>
            <a:off x="1728788" y="3968750"/>
            <a:ext cx="2159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" name="Line 9"/>
          <p:cNvSpPr>
            <a:spLocks noChangeShapeType="1"/>
          </p:cNvSpPr>
          <p:nvPr/>
        </p:nvSpPr>
        <p:spPr bwMode="auto">
          <a:xfrm>
            <a:off x="1763713" y="4005263"/>
            <a:ext cx="14446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" name="Text Box 12"/>
          <p:cNvSpPr txBox="1">
            <a:spLocks noChangeArrowheads="1"/>
          </p:cNvSpPr>
          <p:nvPr/>
        </p:nvSpPr>
        <p:spPr bwMode="auto">
          <a:xfrm>
            <a:off x="1223962" y="4652963"/>
            <a:ext cx="2124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AT" altLang="de-DE" sz="1200" b="1" dirty="0"/>
              <a:t>Impermeable layer (clay)</a:t>
            </a:r>
          </a:p>
        </p:txBody>
      </p:sp>
      <p:sp>
        <p:nvSpPr>
          <p:cNvPr id="65" name="Line 13"/>
          <p:cNvSpPr>
            <a:spLocks noChangeShapeType="1"/>
          </p:cNvSpPr>
          <p:nvPr/>
        </p:nvSpPr>
        <p:spPr bwMode="auto">
          <a:xfrm>
            <a:off x="3779838" y="3752850"/>
            <a:ext cx="0" cy="1368425"/>
          </a:xfrm>
          <a:prstGeom prst="line">
            <a:avLst/>
          </a:prstGeom>
          <a:noFill/>
          <a:ln w="3175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" name="Line 14"/>
          <p:cNvSpPr>
            <a:spLocks noChangeShapeType="1"/>
          </p:cNvSpPr>
          <p:nvPr/>
        </p:nvSpPr>
        <p:spPr bwMode="auto">
          <a:xfrm>
            <a:off x="2087563" y="432911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" name="Line 18"/>
          <p:cNvSpPr>
            <a:spLocks noChangeShapeType="1"/>
          </p:cNvSpPr>
          <p:nvPr/>
        </p:nvSpPr>
        <p:spPr bwMode="auto">
          <a:xfrm>
            <a:off x="2447925" y="4184650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" name="Line 19"/>
          <p:cNvSpPr>
            <a:spLocks noChangeShapeType="1"/>
          </p:cNvSpPr>
          <p:nvPr/>
        </p:nvSpPr>
        <p:spPr bwMode="auto">
          <a:xfrm>
            <a:off x="2771775" y="40401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" name="Line 20"/>
          <p:cNvSpPr>
            <a:spLocks noChangeShapeType="1"/>
          </p:cNvSpPr>
          <p:nvPr/>
        </p:nvSpPr>
        <p:spPr bwMode="auto">
          <a:xfrm>
            <a:off x="2771775" y="432911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0" name="Line 21"/>
          <p:cNvSpPr>
            <a:spLocks noChangeShapeType="1"/>
          </p:cNvSpPr>
          <p:nvPr/>
        </p:nvSpPr>
        <p:spPr bwMode="auto">
          <a:xfrm>
            <a:off x="3097213" y="4184650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" name="Line 22"/>
          <p:cNvSpPr>
            <a:spLocks noChangeShapeType="1"/>
          </p:cNvSpPr>
          <p:nvPr/>
        </p:nvSpPr>
        <p:spPr bwMode="auto">
          <a:xfrm>
            <a:off x="3421063" y="40401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" name="Line 23"/>
          <p:cNvSpPr>
            <a:spLocks noChangeShapeType="1"/>
          </p:cNvSpPr>
          <p:nvPr/>
        </p:nvSpPr>
        <p:spPr bwMode="auto">
          <a:xfrm>
            <a:off x="3421063" y="432911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" name="Line 24"/>
          <p:cNvSpPr>
            <a:spLocks noChangeShapeType="1"/>
          </p:cNvSpPr>
          <p:nvPr/>
        </p:nvSpPr>
        <p:spPr bwMode="auto">
          <a:xfrm>
            <a:off x="3779838" y="3752850"/>
            <a:ext cx="0" cy="136842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" name="Line 25"/>
          <p:cNvSpPr>
            <a:spLocks noChangeShapeType="1"/>
          </p:cNvSpPr>
          <p:nvPr/>
        </p:nvSpPr>
        <p:spPr bwMode="auto">
          <a:xfrm>
            <a:off x="2916238" y="3897313"/>
            <a:ext cx="863600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" name="Text Box 26"/>
          <p:cNvSpPr txBox="1">
            <a:spLocks noChangeArrowheads="1"/>
          </p:cNvSpPr>
          <p:nvPr/>
        </p:nvSpPr>
        <p:spPr bwMode="auto">
          <a:xfrm>
            <a:off x="1211263" y="5341938"/>
            <a:ext cx="1873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altLang="de-DE" sz="1200" b="1" dirty="0" smtClean="0"/>
              <a:t>Aquifer</a:t>
            </a:r>
            <a:endParaRPr lang="de-AT" altLang="de-DE" sz="1200" b="1" dirty="0"/>
          </a:p>
        </p:txBody>
      </p:sp>
      <p:sp>
        <p:nvSpPr>
          <p:cNvPr id="76" name="AutoShape 30"/>
          <p:cNvSpPr>
            <a:spLocks noChangeArrowheads="1"/>
          </p:cNvSpPr>
          <p:nvPr/>
        </p:nvSpPr>
        <p:spPr bwMode="auto">
          <a:xfrm rot="16639288">
            <a:off x="3550444" y="4775994"/>
            <a:ext cx="611188" cy="641350"/>
          </a:xfrm>
          <a:prstGeom prst="curvedRightArrow">
            <a:avLst>
              <a:gd name="adj1" fmla="val 20987"/>
              <a:gd name="adj2" fmla="val 41974"/>
              <a:gd name="adj3" fmla="val 33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AT" altLang="de-DE" sz="2800"/>
          </a:p>
        </p:txBody>
      </p:sp>
      <p:sp>
        <p:nvSpPr>
          <p:cNvPr id="77" name="Text Box 30"/>
          <p:cNvSpPr txBox="1">
            <a:spLocks noChangeArrowheads="1"/>
          </p:cNvSpPr>
          <p:nvPr/>
        </p:nvSpPr>
        <p:spPr bwMode="auto">
          <a:xfrm>
            <a:off x="3924300" y="3946525"/>
            <a:ext cx="12588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AT" altLang="de-DE" sz="1000" b="1" dirty="0" smtClean="0"/>
              <a:t>Sealing</a:t>
            </a:r>
            <a:endParaRPr lang="de-AT" altLang="de-DE" sz="1000" b="1" dirty="0"/>
          </a:p>
        </p:txBody>
      </p:sp>
      <p:sp>
        <p:nvSpPr>
          <p:cNvPr id="78" name="Freeform 31"/>
          <p:cNvSpPr>
            <a:spLocks/>
          </p:cNvSpPr>
          <p:nvPr/>
        </p:nvSpPr>
        <p:spPr bwMode="auto">
          <a:xfrm rot="10800000" flipH="1">
            <a:off x="3779838" y="3824288"/>
            <a:ext cx="1368425" cy="360362"/>
          </a:xfrm>
          <a:custGeom>
            <a:avLst/>
            <a:gdLst>
              <a:gd name="T0" fmla="*/ 0 w 1043"/>
              <a:gd name="T1" fmla="*/ 2147483647 h 91"/>
              <a:gd name="T2" fmla="*/ 2147483647 w 1043"/>
              <a:gd name="T3" fmla="*/ 0 h 91"/>
              <a:gd name="T4" fmla="*/ 2147483647 w 1043"/>
              <a:gd name="T5" fmla="*/ 0 h 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3" h="91">
                <a:moveTo>
                  <a:pt x="0" y="91"/>
                </a:moveTo>
                <a:lnTo>
                  <a:pt x="182" y="0"/>
                </a:lnTo>
                <a:lnTo>
                  <a:pt x="104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547813" y="3644900"/>
            <a:ext cx="5746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altLang="de-DE" sz="800" b="1" dirty="0" smtClean="0">
                <a:solidFill>
                  <a:srgbClr val="0000FF"/>
                </a:solidFill>
              </a:rPr>
              <a:t>WL</a:t>
            </a:r>
            <a:endParaRPr lang="de-AT" altLang="de-DE" sz="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6" grpId="0" animBg="1"/>
      <p:bldP spid="77" grpId="0"/>
      <p:bldP spid="78" grpId="0" animBg="1"/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Construction process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65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2885405"/>
          </a:xfrm>
        </p:spPr>
        <p:txBody>
          <a:bodyPr/>
          <a:lstStyle/>
          <a:p>
            <a:r>
              <a:rPr lang="en-US" dirty="0"/>
              <a:t>Diaphragm wall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Only sealing </a:t>
            </a:r>
            <a:r>
              <a:rPr lang="en-US" dirty="0" smtClean="0"/>
              <a:t>function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Static </a:t>
            </a:r>
            <a:r>
              <a:rPr lang="en-US" dirty="0"/>
              <a:t>function performed by the </a:t>
            </a:r>
            <a:r>
              <a:rPr lang="en-US" dirty="0" smtClean="0"/>
              <a:t>dike </a:t>
            </a:r>
            <a:r>
              <a:rPr lang="en-US" dirty="0"/>
              <a:t>embankment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I-beam is vibrated into the </a:t>
            </a:r>
            <a:r>
              <a:rPr lang="en-US" dirty="0" smtClean="0"/>
              <a:t>ground; as </a:t>
            </a:r>
            <a:r>
              <a:rPr lang="en-US" dirty="0"/>
              <a:t>the beam is withdrawn, the resulting cavity is filled with </a:t>
            </a:r>
            <a:r>
              <a:rPr lang="en-US" dirty="0" err="1"/>
              <a:t>betonite</a:t>
            </a:r>
            <a:r>
              <a:rPr lang="en-US" dirty="0"/>
              <a:t> slurry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Thickness approx. 8-12 cm</a:t>
            </a:r>
          </a:p>
        </p:txBody>
      </p:sp>
      <p:pic>
        <p:nvPicPr>
          <p:cNvPr id="11" name="Picture 6" descr="Bild022 - Cop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110" y="1661546"/>
            <a:ext cx="2889539" cy="47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6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Construction process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66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288540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Mixed-in-Place wall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/>
              <a:t>S</a:t>
            </a:r>
            <a:r>
              <a:rPr lang="en-SG" dirty="0" smtClean="0"/>
              <a:t>ealing function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Partial static </a:t>
            </a:r>
            <a:r>
              <a:rPr lang="en-SG" dirty="0"/>
              <a:t>function </a:t>
            </a:r>
            <a:r>
              <a:rPr lang="en-SG" dirty="0" smtClean="0"/>
              <a:t>(main static function performed </a:t>
            </a:r>
            <a:r>
              <a:rPr lang="en-SG" dirty="0"/>
              <a:t>by the </a:t>
            </a:r>
            <a:r>
              <a:rPr lang="en-SG" dirty="0" smtClean="0"/>
              <a:t>dike embankment)</a:t>
            </a:r>
            <a:endParaRPr lang="en-SG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Spiral is rotated into </a:t>
            </a:r>
            <a:r>
              <a:rPr lang="en-SG" dirty="0"/>
              <a:t>the </a:t>
            </a:r>
            <a:r>
              <a:rPr lang="en-SG" dirty="0" smtClean="0"/>
              <a:t>ground, the soil is rearranged and the cavities are filled </a:t>
            </a:r>
            <a:r>
              <a:rPr lang="en-SG" dirty="0"/>
              <a:t>with </a:t>
            </a:r>
            <a:r>
              <a:rPr lang="en-SG" dirty="0" smtClean="0"/>
              <a:t>suspension</a:t>
            </a:r>
            <a:endParaRPr lang="en-SG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Thickness: 40-50 </a:t>
            </a:r>
            <a:r>
              <a:rPr lang="en-SG" dirty="0"/>
              <a:t>cm</a:t>
            </a:r>
            <a:endParaRPr lang="en-US" dirty="0"/>
          </a:p>
        </p:txBody>
      </p:sp>
      <p:pic>
        <p:nvPicPr>
          <p:cNvPr id="8" name="Grafik 5" descr="P10109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947" y="2023576"/>
            <a:ext cx="2104658" cy="280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3" descr="P101098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486" y="2028213"/>
            <a:ext cx="2100875" cy="280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447" y="4355259"/>
            <a:ext cx="2952816" cy="219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38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Pressure relief drainage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67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77863" y="1721296"/>
            <a:ext cx="8507412" cy="2244204"/>
          </a:xfrm>
        </p:spPr>
        <p:txBody>
          <a:bodyPr/>
          <a:lstStyle/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Aquifer is recharged by groundwater and infiltrating surface water</a:t>
            </a:r>
            <a:endParaRPr lang="de-DE" dirty="0"/>
          </a:p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Uplift pressure is relieved by gravel pillars</a:t>
            </a:r>
            <a:endParaRPr lang="de-DE" dirty="0"/>
          </a:p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Dike </a:t>
            </a:r>
            <a:r>
              <a:rPr lang="de-DE" dirty="0"/>
              <a:t>remains structually stable</a:t>
            </a:r>
          </a:p>
          <a:p>
            <a:pPr marL="457200" lvl="1" indent="-457200">
              <a:buFont typeface="+mj-lt"/>
              <a:buAutoNum type="arabicPeriod"/>
            </a:pPr>
            <a:endParaRPr lang="en-SG" dirty="0"/>
          </a:p>
          <a:p>
            <a:pPr marL="457200" lvl="1" indent="-457200">
              <a:buFont typeface="+mj-lt"/>
              <a:buAutoNum type="arabicPeriod"/>
            </a:pPr>
            <a:endParaRPr lang="en-SG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5" name="Freeform 69"/>
          <p:cNvSpPr>
            <a:spLocks/>
          </p:cNvSpPr>
          <p:nvPr/>
        </p:nvSpPr>
        <p:spPr bwMode="auto">
          <a:xfrm>
            <a:off x="663575" y="4329113"/>
            <a:ext cx="8085138" cy="290512"/>
          </a:xfrm>
          <a:custGeom>
            <a:avLst/>
            <a:gdLst>
              <a:gd name="T0" fmla="*/ 149719 w 10207"/>
              <a:gd name="T1" fmla="*/ 0 h 10083"/>
              <a:gd name="T2" fmla="*/ 8085603 w 10207"/>
              <a:gd name="T3" fmla="*/ 0 h 10083"/>
              <a:gd name="T4" fmla="*/ 8085603 w 10207"/>
              <a:gd name="T5" fmla="*/ 287337 h 10083"/>
              <a:gd name="T6" fmla="*/ 0 w 10207"/>
              <a:gd name="T7" fmla="*/ 289722 h 10083"/>
              <a:gd name="T8" fmla="*/ 149719 w 10207"/>
              <a:gd name="T9" fmla="*/ 0 h 100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207" h="10083">
                <a:moveTo>
                  <a:pt x="189" y="0"/>
                </a:moveTo>
                <a:lnTo>
                  <a:pt x="10207" y="0"/>
                </a:lnTo>
                <a:lnTo>
                  <a:pt x="10207" y="10000"/>
                </a:lnTo>
                <a:lnTo>
                  <a:pt x="0" y="10083"/>
                </a:lnTo>
                <a:lnTo>
                  <a:pt x="189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Freeform 7"/>
          <p:cNvSpPr>
            <a:spLocks/>
          </p:cNvSpPr>
          <p:nvPr/>
        </p:nvSpPr>
        <p:spPr bwMode="auto">
          <a:xfrm>
            <a:off x="242888" y="4616450"/>
            <a:ext cx="8505825" cy="1152525"/>
          </a:xfrm>
          <a:custGeom>
            <a:avLst/>
            <a:gdLst>
              <a:gd name="T0" fmla="*/ 422772 w 10361"/>
              <a:gd name="T1" fmla="*/ 0 h 10000"/>
              <a:gd name="T2" fmla="*/ 151049 w 10361"/>
              <a:gd name="T3" fmla="*/ 529585 h 10000"/>
              <a:gd name="T4" fmla="*/ 0 w 10361"/>
              <a:gd name="T5" fmla="*/ 531890 h 10000"/>
              <a:gd name="T6" fmla="*/ 3284 w 10361"/>
              <a:gd name="T7" fmla="*/ 1139271 h 10000"/>
              <a:gd name="T8" fmla="*/ 8505512 w 10361"/>
              <a:gd name="T9" fmla="*/ 1152525 h 10000"/>
              <a:gd name="T10" fmla="*/ 8505512 w 10361"/>
              <a:gd name="T11" fmla="*/ 0 h 10000"/>
              <a:gd name="T12" fmla="*/ 422772 w 10361"/>
              <a:gd name="T13" fmla="*/ 0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1" h="10000">
                <a:moveTo>
                  <a:pt x="515" y="0"/>
                </a:moveTo>
                <a:cubicBezTo>
                  <a:pt x="406" y="1497"/>
                  <a:pt x="293" y="3098"/>
                  <a:pt x="184" y="4595"/>
                </a:cubicBezTo>
                <a:lnTo>
                  <a:pt x="0" y="4615"/>
                </a:lnTo>
                <a:cubicBezTo>
                  <a:pt x="-2" y="6385"/>
                  <a:pt x="6" y="8115"/>
                  <a:pt x="4" y="9885"/>
                </a:cubicBezTo>
                <a:lnTo>
                  <a:pt x="10361" y="10000"/>
                </a:lnTo>
                <a:lnTo>
                  <a:pt x="10361" y="0"/>
                </a:lnTo>
                <a:lnTo>
                  <a:pt x="515" y="0"/>
                </a:lnTo>
                <a:close/>
              </a:path>
            </a:pathLst>
          </a:custGeom>
          <a:solidFill>
            <a:srgbClr val="FFFF99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" name="Freeform 13"/>
          <p:cNvSpPr>
            <a:spLocks/>
          </p:cNvSpPr>
          <p:nvPr/>
        </p:nvSpPr>
        <p:spPr bwMode="auto">
          <a:xfrm>
            <a:off x="812800" y="4144963"/>
            <a:ext cx="7935913" cy="184150"/>
          </a:xfrm>
          <a:custGeom>
            <a:avLst/>
            <a:gdLst>
              <a:gd name="T0" fmla="*/ 0 w 10018"/>
              <a:gd name="T1" fmla="*/ 184160 h 10266"/>
              <a:gd name="T2" fmla="*/ 90307 w 10018"/>
              <a:gd name="T3" fmla="*/ 0 h 10266"/>
              <a:gd name="T4" fmla="*/ 7935884 w 10018"/>
              <a:gd name="T5" fmla="*/ 4772 h 10266"/>
              <a:gd name="T6" fmla="*/ 7935884 w 10018"/>
              <a:gd name="T7" fmla="*/ 184160 h 10266"/>
              <a:gd name="T8" fmla="*/ 0 w 10018"/>
              <a:gd name="T9" fmla="*/ 184160 h 102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18" h="10266">
                <a:moveTo>
                  <a:pt x="0" y="10266"/>
                </a:moveTo>
                <a:lnTo>
                  <a:pt x="114" y="0"/>
                </a:lnTo>
                <a:lnTo>
                  <a:pt x="10018" y="266"/>
                </a:lnTo>
                <a:lnTo>
                  <a:pt x="10018" y="10266"/>
                </a:lnTo>
                <a:lnTo>
                  <a:pt x="0" y="10266"/>
                </a:lnTo>
                <a:close/>
              </a:path>
            </a:pathLst>
          </a:custGeom>
          <a:solidFill>
            <a:srgbClr val="FFCC66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" name="Freeform 5"/>
          <p:cNvSpPr>
            <a:spLocks/>
          </p:cNvSpPr>
          <p:nvPr/>
        </p:nvSpPr>
        <p:spPr bwMode="auto">
          <a:xfrm>
            <a:off x="1092200" y="3429000"/>
            <a:ext cx="5649913" cy="903288"/>
          </a:xfrm>
          <a:custGeom>
            <a:avLst/>
            <a:gdLst>
              <a:gd name="T0" fmla="*/ 2255286 w 11884"/>
              <a:gd name="T1" fmla="*/ 0 h 12544"/>
              <a:gd name="T2" fmla="*/ 3407407 w 11884"/>
              <a:gd name="T3" fmla="*/ 0 h 12544"/>
              <a:gd name="T4" fmla="*/ 5648435 w 11884"/>
              <a:gd name="T5" fmla="*/ 901700 h 12544"/>
              <a:gd name="T6" fmla="*/ 0 w 11884"/>
              <a:gd name="T7" fmla="*/ 904078 h 12544"/>
              <a:gd name="T8" fmla="*/ 2255286 w 11884"/>
              <a:gd name="T9" fmla="*/ 0 h 12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84" h="12544">
                <a:moveTo>
                  <a:pt x="4745" y="0"/>
                </a:moveTo>
                <a:lnTo>
                  <a:pt x="7169" y="0"/>
                </a:lnTo>
                <a:lnTo>
                  <a:pt x="11884" y="12511"/>
                </a:lnTo>
                <a:lnTo>
                  <a:pt x="0" y="12544"/>
                </a:lnTo>
                <a:lnTo>
                  <a:pt x="4745" y="0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" name="Line 4"/>
          <p:cNvSpPr>
            <a:spLocks noChangeShapeType="1"/>
          </p:cNvSpPr>
          <p:nvPr/>
        </p:nvSpPr>
        <p:spPr bwMode="auto">
          <a:xfrm flipH="1">
            <a:off x="242888" y="3573463"/>
            <a:ext cx="274478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" name="Freeform 5"/>
          <p:cNvSpPr>
            <a:spLocks/>
          </p:cNvSpPr>
          <p:nvPr/>
        </p:nvSpPr>
        <p:spPr bwMode="auto">
          <a:xfrm>
            <a:off x="1763713" y="3500438"/>
            <a:ext cx="287337" cy="73025"/>
          </a:xfrm>
          <a:custGeom>
            <a:avLst/>
            <a:gdLst>
              <a:gd name="T0" fmla="*/ 2147483647 w 181"/>
              <a:gd name="T1" fmla="*/ 2147483647 h 46"/>
              <a:gd name="T2" fmla="*/ 2147483647 w 181"/>
              <a:gd name="T3" fmla="*/ 0 h 46"/>
              <a:gd name="T4" fmla="*/ 0 w 181"/>
              <a:gd name="T5" fmla="*/ 0 h 46"/>
              <a:gd name="T6" fmla="*/ 2147483647 w 181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46">
                <a:moveTo>
                  <a:pt x="91" y="46"/>
                </a:moveTo>
                <a:lnTo>
                  <a:pt x="181" y="0"/>
                </a:lnTo>
                <a:lnTo>
                  <a:pt x="0" y="0"/>
                </a:lnTo>
                <a:lnTo>
                  <a:pt x="91" y="4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" name="Line 6"/>
          <p:cNvSpPr>
            <a:spLocks noChangeShapeType="1"/>
          </p:cNvSpPr>
          <p:nvPr/>
        </p:nvSpPr>
        <p:spPr bwMode="auto">
          <a:xfrm>
            <a:off x="1763713" y="3608388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>
            <a:off x="1800225" y="3644900"/>
            <a:ext cx="2159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" name="Line 8"/>
          <p:cNvSpPr>
            <a:spLocks noChangeShapeType="1"/>
          </p:cNvSpPr>
          <p:nvPr/>
        </p:nvSpPr>
        <p:spPr bwMode="auto">
          <a:xfrm>
            <a:off x="1835150" y="3681413"/>
            <a:ext cx="144463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" name="Freeform 15" descr="Große Konfetti"/>
          <p:cNvSpPr>
            <a:spLocks/>
          </p:cNvSpPr>
          <p:nvPr/>
        </p:nvSpPr>
        <p:spPr bwMode="auto">
          <a:xfrm>
            <a:off x="5940425" y="4076700"/>
            <a:ext cx="1511300" cy="252413"/>
          </a:xfrm>
          <a:custGeom>
            <a:avLst/>
            <a:gdLst>
              <a:gd name="T0" fmla="*/ 0 w 952"/>
              <a:gd name="T1" fmla="*/ 0 h 159"/>
              <a:gd name="T2" fmla="*/ 2147483647 w 952"/>
              <a:gd name="T3" fmla="*/ 2147483647 h 159"/>
              <a:gd name="T4" fmla="*/ 2147483647 w 952"/>
              <a:gd name="T5" fmla="*/ 2147483647 h 159"/>
              <a:gd name="T6" fmla="*/ 2147483647 w 952"/>
              <a:gd name="T7" fmla="*/ 2147483647 h 159"/>
              <a:gd name="T8" fmla="*/ 2147483647 w 952"/>
              <a:gd name="T9" fmla="*/ 0 h 159"/>
              <a:gd name="T10" fmla="*/ 0 w 952"/>
              <a:gd name="T11" fmla="*/ 0 h 1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52" h="159">
                <a:moveTo>
                  <a:pt x="0" y="0"/>
                </a:moveTo>
                <a:lnTo>
                  <a:pt x="113" y="159"/>
                </a:lnTo>
                <a:lnTo>
                  <a:pt x="862" y="159"/>
                </a:lnTo>
                <a:lnTo>
                  <a:pt x="952" y="46"/>
                </a:lnTo>
                <a:lnTo>
                  <a:pt x="884" y="0"/>
                </a:lnTo>
                <a:lnTo>
                  <a:pt x="0" y="0"/>
                </a:lnTo>
                <a:close/>
              </a:path>
            </a:pathLst>
          </a:custGeom>
          <a:pattFill prst="lgConfetti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" name="Freeform 16"/>
          <p:cNvSpPr>
            <a:spLocks/>
          </p:cNvSpPr>
          <p:nvPr/>
        </p:nvSpPr>
        <p:spPr bwMode="auto">
          <a:xfrm>
            <a:off x="5867400" y="3968750"/>
            <a:ext cx="1476375" cy="107950"/>
          </a:xfrm>
          <a:custGeom>
            <a:avLst/>
            <a:gdLst>
              <a:gd name="T0" fmla="*/ 2147483647 w 930"/>
              <a:gd name="T1" fmla="*/ 2147483647 h 68"/>
              <a:gd name="T2" fmla="*/ 0 w 930"/>
              <a:gd name="T3" fmla="*/ 0 h 68"/>
              <a:gd name="T4" fmla="*/ 2147483647 w 930"/>
              <a:gd name="T5" fmla="*/ 0 h 68"/>
              <a:gd name="T6" fmla="*/ 2147483647 w 930"/>
              <a:gd name="T7" fmla="*/ 2147483647 h 68"/>
              <a:gd name="T8" fmla="*/ 2147483647 w 930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0" h="68">
                <a:moveTo>
                  <a:pt x="46" y="68"/>
                </a:moveTo>
                <a:lnTo>
                  <a:pt x="0" y="0"/>
                </a:lnTo>
                <a:lnTo>
                  <a:pt x="840" y="0"/>
                </a:lnTo>
                <a:lnTo>
                  <a:pt x="930" y="68"/>
                </a:lnTo>
                <a:lnTo>
                  <a:pt x="46" y="68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" name="Line 17"/>
          <p:cNvSpPr>
            <a:spLocks noChangeShapeType="1"/>
          </p:cNvSpPr>
          <p:nvPr/>
        </p:nvSpPr>
        <p:spPr bwMode="auto">
          <a:xfrm>
            <a:off x="971550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" name="Line 18"/>
          <p:cNvSpPr>
            <a:spLocks noChangeShapeType="1"/>
          </p:cNvSpPr>
          <p:nvPr/>
        </p:nvSpPr>
        <p:spPr bwMode="auto">
          <a:xfrm>
            <a:off x="971550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" name="Line 19"/>
          <p:cNvSpPr>
            <a:spLocks noChangeShapeType="1"/>
          </p:cNvSpPr>
          <p:nvPr/>
        </p:nvSpPr>
        <p:spPr bwMode="auto">
          <a:xfrm>
            <a:off x="1692275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0" name="Line 20"/>
          <p:cNvSpPr>
            <a:spLocks noChangeShapeType="1"/>
          </p:cNvSpPr>
          <p:nvPr/>
        </p:nvSpPr>
        <p:spPr bwMode="auto">
          <a:xfrm>
            <a:off x="1692275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" name="Line 21"/>
          <p:cNvSpPr>
            <a:spLocks noChangeShapeType="1"/>
          </p:cNvSpPr>
          <p:nvPr/>
        </p:nvSpPr>
        <p:spPr bwMode="auto">
          <a:xfrm flipV="1">
            <a:off x="1835150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" name="Line 22"/>
          <p:cNvSpPr>
            <a:spLocks noChangeShapeType="1"/>
          </p:cNvSpPr>
          <p:nvPr/>
        </p:nvSpPr>
        <p:spPr bwMode="auto">
          <a:xfrm>
            <a:off x="2411413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" name="Line 23"/>
          <p:cNvSpPr>
            <a:spLocks noChangeShapeType="1"/>
          </p:cNvSpPr>
          <p:nvPr/>
        </p:nvSpPr>
        <p:spPr bwMode="auto">
          <a:xfrm>
            <a:off x="2411413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" name="Line 24"/>
          <p:cNvSpPr>
            <a:spLocks noChangeShapeType="1"/>
          </p:cNvSpPr>
          <p:nvPr/>
        </p:nvSpPr>
        <p:spPr bwMode="auto">
          <a:xfrm flipV="1">
            <a:off x="2555875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" name="Line 25"/>
          <p:cNvSpPr>
            <a:spLocks noChangeShapeType="1"/>
          </p:cNvSpPr>
          <p:nvPr/>
        </p:nvSpPr>
        <p:spPr bwMode="auto">
          <a:xfrm>
            <a:off x="3132138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" name="Line 26"/>
          <p:cNvSpPr>
            <a:spLocks noChangeShapeType="1"/>
          </p:cNvSpPr>
          <p:nvPr/>
        </p:nvSpPr>
        <p:spPr bwMode="auto">
          <a:xfrm>
            <a:off x="3132138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" name="Line 27"/>
          <p:cNvSpPr>
            <a:spLocks noChangeShapeType="1"/>
          </p:cNvSpPr>
          <p:nvPr/>
        </p:nvSpPr>
        <p:spPr bwMode="auto">
          <a:xfrm flipV="1">
            <a:off x="3275013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" name="Line 28"/>
          <p:cNvSpPr>
            <a:spLocks noChangeShapeType="1"/>
          </p:cNvSpPr>
          <p:nvPr/>
        </p:nvSpPr>
        <p:spPr bwMode="auto">
          <a:xfrm>
            <a:off x="3851275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" name="Line 29"/>
          <p:cNvSpPr>
            <a:spLocks noChangeShapeType="1"/>
          </p:cNvSpPr>
          <p:nvPr/>
        </p:nvSpPr>
        <p:spPr bwMode="auto">
          <a:xfrm>
            <a:off x="3851275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" name="Line 30"/>
          <p:cNvSpPr>
            <a:spLocks noChangeShapeType="1"/>
          </p:cNvSpPr>
          <p:nvPr/>
        </p:nvSpPr>
        <p:spPr bwMode="auto">
          <a:xfrm flipV="1">
            <a:off x="3995738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Line 31"/>
          <p:cNvSpPr>
            <a:spLocks noChangeShapeType="1"/>
          </p:cNvSpPr>
          <p:nvPr/>
        </p:nvSpPr>
        <p:spPr bwMode="auto">
          <a:xfrm>
            <a:off x="4572000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" name="Line 32"/>
          <p:cNvSpPr>
            <a:spLocks noChangeShapeType="1"/>
          </p:cNvSpPr>
          <p:nvPr/>
        </p:nvSpPr>
        <p:spPr bwMode="auto">
          <a:xfrm>
            <a:off x="4572000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Line 33"/>
          <p:cNvSpPr>
            <a:spLocks noChangeShapeType="1"/>
          </p:cNvSpPr>
          <p:nvPr/>
        </p:nvSpPr>
        <p:spPr bwMode="auto">
          <a:xfrm flipV="1">
            <a:off x="4716463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4" name="Line 34"/>
          <p:cNvSpPr>
            <a:spLocks noChangeShapeType="1"/>
          </p:cNvSpPr>
          <p:nvPr/>
        </p:nvSpPr>
        <p:spPr bwMode="auto">
          <a:xfrm>
            <a:off x="5292725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5" name="Line 35"/>
          <p:cNvSpPr>
            <a:spLocks noChangeShapeType="1"/>
          </p:cNvSpPr>
          <p:nvPr/>
        </p:nvSpPr>
        <p:spPr bwMode="auto">
          <a:xfrm>
            <a:off x="5292725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" name="Line 36"/>
          <p:cNvSpPr>
            <a:spLocks noChangeShapeType="1"/>
          </p:cNvSpPr>
          <p:nvPr/>
        </p:nvSpPr>
        <p:spPr bwMode="auto">
          <a:xfrm flipV="1">
            <a:off x="5435600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7" name="Line 37"/>
          <p:cNvSpPr>
            <a:spLocks noChangeShapeType="1"/>
          </p:cNvSpPr>
          <p:nvPr/>
        </p:nvSpPr>
        <p:spPr bwMode="auto">
          <a:xfrm>
            <a:off x="6011863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" name="Line 38"/>
          <p:cNvSpPr>
            <a:spLocks noChangeShapeType="1"/>
          </p:cNvSpPr>
          <p:nvPr/>
        </p:nvSpPr>
        <p:spPr bwMode="auto">
          <a:xfrm>
            <a:off x="6011863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9" name="Line 39"/>
          <p:cNvSpPr>
            <a:spLocks noChangeShapeType="1"/>
          </p:cNvSpPr>
          <p:nvPr/>
        </p:nvSpPr>
        <p:spPr bwMode="auto">
          <a:xfrm>
            <a:off x="6732588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0" name="Line 40"/>
          <p:cNvSpPr>
            <a:spLocks noChangeShapeType="1"/>
          </p:cNvSpPr>
          <p:nvPr/>
        </p:nvSpPr>
        <p:spPr bwMode="auto">
          <a:xfrm>
            <a:off x="6732588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1" name="Line 41"/>
          <p:cNvSpPr>
            <a:spLocks noChangeShapeType="1"/>
          </p:cNvSpPr>
          <p:nvPr/>
        </p:nvSpPr>
        <p:spPr bwMode="auto">
          <a:xfrm>
            <a:off x="7451725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" name="Line 42"/>
          <p:cNvSpPr>
            <a:spLocks noChangeShapeType="1"/>
          </p:cNvSpPr>
          <p:nvPr/>
        </p:nvSpPr>
        <p:spPr bwMode="auto">
          <a:xfrm>
            <a:off x="7451725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3" name="Line 43"/>
          <p:cNvSpPr>
            <a:spLocks noChangeShapeType="1"/>
          </p:cNvSpPr>
          <p:nvPr/>
        </p:nvSpPr>
        <p:spPr bwMode="auto">
          <a:xfrm>
            <a:off x="8172450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" name="Line 44"/>
          <p:cNvSpPr>
            <a:spLocks noChangeShapeType="1"/>
          </p:cNvSpPr>
          <p:nvPr/>
        </p:nvSpPr>
        <p:spPr bwMode="auto">
          <a:xfrm>
            <a:off x="8172450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" name="Line 45"/>
          <p:cNvSpPr>
            <a:spLocks noChangeShapeType="1"/>
          </p:cNvSpPr>
          <p:nvPr/>
        </p:nvSpPr>
        <p:spPr bwMode="auto">
          <a:xfrm flipV="1">
            <a:off x="6084888" y="4689475"/>
            <a:ext cx="179387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" name="Line 46"/>
          <p:cNvSpPr>
            <a:spLocks noChangeShapeType="1"/>
          </p:cNvSpPr>
          <p:nvPr/>
        </p:nvSpPr>
        <p:spPr bwMode="auto">
          <a:xfrm flipH="1" flipV="1">
            <a:off x="6551613" y="4689475"/>
            <a:ext cx="180975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" name="Line 47"/>
          <p:cNvSpPr>
            <a:spLocks noChangeShapeType="1"/>
          </p:cNvSpPr>
          <p:nvPr/>
        </p:nvSpPr>
        <p:spPr bwMode="auto">
          <a:xfrm flipH="1" flipV="1">
            <a:off x="6408738" y="4760913"/>
            <a:ext cx="0" cy="25241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" name="Line 48"/>
          <p:cNvSpPr>
            <a:spLocks noChangeShapeType="1"/>
          </p:cNvSpPr>
          <p:nvPr/>
        </p:nvSpPr>
        <p:spPr bwMode="auto">
          <a:xfrm flipH="1" flipV="1">
            <a:off x="6408738" y="4400550"/>
            <a:ext cx="0" cy="2524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0" name="Rectangle 54" descr="Kugeln"/>
          <p:cNvSpPr>
            <a:spLocks noChangeArrowheads="1"/>
          </p:cNvSpPr>
          <p:nvPr/>
        </p:nvSpPr>
        <p:spPr bwMode="auto">
          <a:xfrm>
            <a:off x="6300788" y="4329113"/>
            <a:ext cx="215900" cy="395287"/>
          </a:xfrm>
          <a:prstGeom prst="rect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AT" altLang="de-DE" sz="2800"/>
          </a:p>
        </p:txBody>
      </p:sp>
      <p:sp>
        <p:nvSpPr>
          <p:cNvPr id="103" name="AutoShape 68"/>
          <p:cNvSpPr>
            <a:spLocks noChangeArrowheads="1"/>
          </p:cNvSpPr>
          <p:nvPr/>
        </p:nvSpPr>
        <p:spPr bwMode="auto">
          <a:xfrm rot="17788348">
            <a:off x="431006" y="4504532"/>
            <a:ext cx="263525" cy="782638"/>
          </a:xfrm>
          <a:prstGeom prst="downArrow">
            <a:avLst>
              <a:gd name="adj1" fmla="val 50000"/>
              <a:gd name="adj2" fmla="val 7424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AT" altLang="de-DE" sz="2800"/>
          </a:p>
        </p:txBody>
      </p:sp>
      <p:sp>
        <p:nvSpPr>
          <p:cNvPr id="104" name="AutoShape 68"/>
          <p:cNvSpPr>
            <a:spLocks noChangeArrowheads="1"/>
          </p:cNvSpPr>
          <p:nvPr/>
        </p:nvSpPr>
        <p:spPr bwMode="auto">
          <a:xfrm>
            <a:off x="877888" y="4113213"/>
            <a:ext cx="263525" cy="782637"/>
          </a:xfrm>
          <a:prstGeom prst="downArrow">
            <a:avLst>
              <a:gd name="adj1" fmla="val 50000"/>
              <a:gd name="adj2" fmla="val 7424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AT" altLang="de-DE" sz="2800"/>
          </a:p>
        </p:txBody>
      </p:sp>
      <p:sp>
        <p:nvSpPr>
          <p:cNvPr id="105" name="Text Box 30"/>
          <p:cNvSpPr txBox="1">
            <a:spLocks noChangeArrowheads="1"/>
          </p:cNvSpPr>
          <p:nvPr/>
        </p:nvSpPr>
        <p:spPr bwMode="auto">
          <a:xfrm>
            <a:off x="6911975" y="3500438"/>
            <a:ext cx="1836738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AT" altLang="de-DE" sz="1000" b="1" dirty="0" smtClean="0"/>
              <a:t>Pressure relief draiage</a:t>
            </a:r>
            <a:endParaRPr lang="de-AT" altLang="de-DE" sz="1000" b="1" dirty="0"/>
          </a:p>
        </p:txBody>
      </p:sp>
      <p:sp>
        <p:nvSpPr>
          <p:cNvPr id="106" name="Freeform 31"/>
          <p:cNvSpPr>
            <a:spLocks/>
          </p:cNvSpPr>
          <p:nvPr/>
        </p:nvSpPr>
        <p:spPr bwMode="auto">
          <a:xfrm>
            <a:off x="6408739" y="3716338"/>
            <a:ext cx="2195512" cy="684212"/>
          </a:xfrm>
          <a:custGeom>
            <a:avLst/>
            <a:gdLst>
              <a:gd name="T0" fmla="*/ 0 w 1043"/>
              <a:gd name="T1" fmla="*/ 2147483647 h 91"/>
              <a:gd name="T2" fmla="*/ 2147483647 w 1043"/>
              <a:gd name="T3" fmla="*/ 0 h 91"/>
              <a:gd name="T4" fmla="*/ 2147483647 w 1043"/>
              <a:gd name="T5" fmla="*/ 0 h 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3" h="91">
                <a:moveTo>
                  <a:pt x="0" y="91"/>
                </a:moveTo>
                <a:lnTo>
                  <a:pt x="182" y="0"/>
                </a:lnTo>
                <a:lnTo>
                  <a:pt x="104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" name="Text Box 11"/>
          <p:cNvSpPr txBox="1">
            <a:spLocks noChangeArrowheads="1"/>
          </p:cNvSpPr>
          <p:nvPr/>
        </p:nvSpPr>
        <p:spPr bwMode="auto">
          <a:xfrm>
            <a:off x="1597890" y="3286125"/>
            <a:ext cx="5746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altLang="de-DE" sz="800" b="1" dirty="0" smtClean="0">
                <a:solidFill>
                  <a:srgbClr val="0000FF"/>
                </a:solidFill>
              </a:rPr>
              <a:t>WL</a:t>
            </a:r>
            <a:endParaRPr lang="de-AT" altLang="de-DE" sz="800" b="1" dirty="0">
              <a:solidFill>
                <a:srgbClr val="0000FF"/>
              </a:solidFill>
            </a:endParaRPr>
          </a:p>
        </p:txBody>
      </p:sp>
      <p:sp>
        <p:nvSpPr>
          <p:cNvPr id="108" name="Text Box 12"/>
          <p:cNvSpPr txBox="1">
            <a:spLocks noChangeArrowheads="1"/>
          </p:cNvSpPr>
          <p:nvPr/>
        </p:nvSpPr>
        <p:spPr bwMode="auto">
          <a:xfrm>
            <a:off x="1223962" y="4339059"/>
            <a:ext cx="2124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AT" altLang="de-DE" sz="1200" b="1" dirty="0"/>
              <a:t>Impermeable layer (clay)</a:t>
            </a:r>
          </a:p>
        </p:txBody>
      </p:sp>
      <p:sp>
        <p:nvSpPr>
          <p:cNvPr id="109" name="Text Box 26"/>
          <p:cNvSpPr txBox="1">
            <a:spLocks noChangeArrowheads="1"/>
          </p:cNvSpPr>
          <p:nvPr/>
        </p:nvSpPr>
        <p:spPr bwMode="auto">
          <a:xfrm>
            <a:off x="1211263" y="5028034"/>
            <a:ext cx="1873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altLang="de-DE" sz="1200" b="1" dirty="0" smtClean="0"/>
              <a:t>Aquifer</a:t>
            </a:r>
            <a:endParaRPr lang="de-AT" alt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0303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 animBg="1"/>
      <p:bldP spid="103" grpId="0" animBg="1"/>
      <p:bldP spid="104" grpId="0" animBg="1"/>
      <p:bldP spid="105" grpId="0"/>
      <p:bldP spid="106" grpId="0" animBg="1"/>
      <p:bldP spid="10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Construction process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68</a:t>
            </a:fld>
            <a:endParaRPr lang="de-AT" dirty="0"/>
          </a:p>
        </p:txBody>
      </p:sp>
      <p:pic>
        <p:nvPicPr>
          <p:cNvPr id="111" name="Picture 5" descr="P101074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69" y="4276725"/>
            <a:ext cx="2959730" cy="221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4" descr="P100095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69" y="1831664"/>
            <a:ext cx="2959729" cy="222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chottersäulen_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415" y="4117097"/>
            <a:ext cx="3174033" cy="237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chottersäule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4286" y="3527406"/>
            <a:ext cx="2226954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2244204"/>
          </a:xfrm>
        </p:spPr>
        <p:txBody>
          <a:bodyPr/>
          <a:lstStyle/>
          <a:p>
            <a:r>
              <a:rPr lang="en-SG" dirty="0"/>
              <a:t>Gravel pillars for relief </a:t>
            </a:r>
            <a:r>
              <a:rPr lang="en-SG" dirty="0" smtClean="0"/>
              <a:t>drainage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Drainage effect achieved by </a:t>
            </a:r>
            <a:r>
              <a:rPr lang="en-SG" dirty="0"/>
              <a:t>gravel pillars wrapped in </a:t>
            </a:r>
            <a:r>
              <a:rPr lang="en-SG" dirty="0" smtClean="0"/>
              <a:t>fleece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Method: drilling or pile-driven</a:t>
            </a:r>
          </a:p>
          <a:p>
            <a:pPr lvl="1"/>
            <a:endParaRPr lang="en-SG" dirty="0"/>
          </a:p>
          <a:p>
            <a:pPr lvl="1"/>
            <a:endParaRPr lang="en-SG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4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Superimposed load filling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69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77863" y="1721296"/>
            <a:ext cx="8507412" cy="2885405"/>
          </a:xfrm>
        </p:spPr>
        <p:txBody>
          <a:bodyPr/>
          <a:lstStyle/>
          <a:p>
            <a:pPr marL="457200" lvl="1" indent="-457200">
              <a:buFont typeface="+mj-lt"/>
              <a:buAutoNum type="arabicPeriod"/>
            </a:pPr>
            <a:r>
              <a:rPr lang="de-DE" dirty="0"/>
              <a:t>Aquifer is recharged by groundwater and infiltrating surface water</a:t>
            </a:r>
          </a:p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Weight of the superimposed load filling counteracts the uplift pressure of the groundwater</a:t>
            </a:r>
            <a:endParaRPr lang="de-DE" dirty="0"/>
          </a:p>
          <a:p>
            <a:pPr marL="457200" lvl="1" indent="-457200">
              <a:buFont typeface="+mj-lt"/>
              <a:buAutoNum type="arabicPeriod"/>
            </a:pPr>
            <a:r>
              <a:rPr lang="de-DE" dirty="0" smtClean="0"/>
              <a:t>Dike </a:t>
            </a:r>
            <a:r>
              <a:rPr lang="de-DE" dirty="0"/>
              <a:t>remains structually stable</a:t>
            </a:r>
          </a:p>
          <a:p>
            <a:pPr marL="457200" lvl="1" indent="-457200">
              <a:buFont typeface="+mj-lt"/>
              <a:buAutoNum type="arabicPeriod"/>
            </a:pPr>
            <a:endParaRPr lang="de-DE" dirty="0"/>
          </a:p>
          <a:p>
            <a:pPr marL="457200" lvl="1" indent="-457200">
              <a:buFont typeface="+mj-lt"/>
              <a:buAutoNum type="arabicPeriod"/>
            </a:pPr>
            <a:endParaRPr lang="en-SG" dirty="0"/>
          </a:p>
          <a:p>
            <a:pPr marL="457200" lvl="1" indent="-457200">
              <a:buFont typeface="+mj-lt"/>
              <a:buAutoNum type="arabicPeriod"/>
            </a:pPr>
            <a:endParaRPr lang="en-SG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07" name="Freeform 2"/>
          <p:cNvSpPr>
            <a:spLocks/>
          </p:cNvSpPr>
          <p:nvPr/>
        </p:nvSpPr>
        <p:spPr bwMode="auto">
          <a:xfrm>
            <a:off x="1547813" y="3429000"/>
            <a:ext cx="4752975" cy="720725"/>
          </a:xfrm>
          <a:custGeom>
            <a:avLst/>
            <a:gdLst>
              <a:gd name="T0" fmla="*/ 2147483647 w 2994"/>
              <a:gd name="T1" fmla="*/ 0 h 454"/>
              <a:gd name="T2" fmla="*/ 2147483647 w 2994"/>
              <a:gd name="T3" fmla="*/ 0 h 454"/>
              <a:gd name="T4" fmla="*/ 2147483647 w 2994"/>
              <a:gd name="T5" fmla="*/ 2147483647 h 454"/>
              <a:gd name="T6" fmla="*/ 0 w 2994"/>
              <a:gd name="T7" fmla="*/ 2147483647 h 454"/>
              <a:gd name="T8" fmla="*/ 2147483647 w 2994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94" h="454">
                <a:moveTo>
                  <a:pt x="1134" y="0"/>
                </a:moveTo>
                <a:lnTo>
                  <a:pt x="1860" y="0"/>
                </a:lnTo>
                <a:lnTo>
                  <a:pt x="2994" y="454"/>
                </a:lnTo>
                <a:lnTo>
                  <a:pt x="0" y="454"/>
                </a:lnTo>
                <a:lnTo>
                  <a:pt x="1134" y="0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" name="Freeform 9"/>
          <p:cNvSpPr>
            <a:spLocks/>
          </p:cNvSpPr>
          <p:nvPr/>
        </p:nvSpPr>
        <p:spPr bwMode="auto">
          <a:xfrm>
            <a:off x="827088" y="4149725"/>
            <a:ext cx="7921625" cy="179388"/>
          </a:xfrm>
          <a:custGeom>
            <a:avLst/>
            <a:gdLst>
              <a:gd name="T0" fmla="*/ 0 w 4990"/>
              <a:gd name="T1" fmla="*/ 2147483647 h 113"/>
              <a:gd name="T2" fmla="*/ 0 w 4990"/>
              <a:gd name="T3" fmla="*/ 0 h 113"/>
              <a:gd name="T4" fmla="*/ 2147483647 w 4990"/>
              <a:gd name="T5" fmla="*/ 0 h 113"/>
              <a:gd name="T6" fmla="*/ 2147483647 w 4990"/>
              <a:gd name="T7" fmla="*/ 2147483647 h 113"/>
              <a:gd name="T8" fmla="*/ 0 w 4990"/>
              <a:gd name="T9" fmla="*/ 2147483647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113">
                <a:moveTo>
                  <a:pt x="0" y="113"/>
                </a:moveTo>
                <a:lnTo>
                  <a:pt x="0" y="0"/>
                </a:lnTo>
                <a:lnTo>
                  <a:pt x="4990" y="0"/>
                </a:lnTo>
                <a:lnTo>
                  <a:pt x="4990" y="113"/>
                </a:lnTo>
                <a:lnTo>
                  <a:pt x="0" y="113"/>
                </a:lnTo>
                <a:close/>
              </a:path>
            </a:pathLst>
          </a:custGeom>
          <a:solidFill>
            <a:srgbClr val="FFCC66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" name="Freeform 47"/>
          <p:cNvSpPr>
            <a:spLocks/>
          </p:cNvSpPr>
          <p:nvPr/>
        </p:nvSpPr>
        <p:spPr bwMode="auto">
          <a:xfrm>
            <a:off x="1277938" y="4329113"/>
            <a:ext cx="5141912" cy="287337"/>
          </a:xfrm>
          <a:custGeom>
            <a:avLst/>
            <a:gdLst>
              <a:gd name="T0" fmla="*/ 0 w 4990"/>
              <a:gd name="T1" fmla="*/ 0 h 181"/>
              <a:gd name="T2" fmla="*/ 2147483647 w 4990"/>
              <a:gd name="T3" fmla="*/ 0 h 181"/>
              <a:gd name="T4" fmla="*/ 2147483647 w 4990"/>
              <a:gd name="T5" fmla="*/ 2147483647 h 181"/>
              <a:gd name="T6" fmla="*/ 0 w 4990"/>
              <a:gd name="T7" fmla="*/ 2147483647 h 181"/>
              <a:gd name="T8" fmla="*/ 0 w 4990"/>
              <a:gd name="T9" fmla="*/ 0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" name="Freeform 3"/>
          <p:cNvSpPr>
            <a:spLocks/>
          </p:cNvSpPr>
          <p:nvPr/>
        </p:nvSpPr>
        <p:spPr bwMode="auto">
          <a:xfrm>
            <a:off x="827088" y="4616450"/>
            <a:ext cx="7921625" cy="1152525"/>
          </a:xfrm>
          <a:custGeom>
            <a:avLst/>
            <a:gdLst>
              <a:gd name="T0" fmla="*/ 0 w 4990"/>
              <a:gd name="T1" fmla="*/ 0 h 726"/>
              <a:gd name="T2" fmla="*/ 0 w 4990"/>
              <a:gd name="T3" fmla="*/ 2147483647 h 726"/>
              <a:gd name="T4" fmla="*/ 2147483647 w 4990"/>
              <a:gd name="T5" fmla="*/ 2147483647 h 726"/>
              <a:gd name="T6" fmla="*/ 2147483647 w 4990"/>
              <a:gd name="T7" fmla="*/ 0 h 726"/>
              <a:gd name="T8" fmla="*/ 0 w 4990"/>
              <a:gd name="T9" fmla="*/ 0 h 7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726">
                <a:moveTo>
                  <a:pt x="0" y="0"/>
                </a:moveTo>
                <a:lnTo>
                  <a:pt x="0" y="726"/>
                </a:lnTo>
                <a:lnTo>
                  <a:pt x="4990" y="726"/>
                </a:lnTo>
                <a:lnTo>
                  <a:pt x="499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" name="Line 4"/>
          <p:cNvSpPr>
            <a:spLocks noChangeShapeType="1"/>
          </p:cNvSpPr>
          <p:nvPr/>
        </p:nvSpPr>
        <p:spPr bwMode="auto">
          <a:xfrm flipH="1">
            <a:off x="827088" y="3573463"/>
            <a:ext cx="216058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" name="Freeform 5"/>
          <p:cNvSpPr>
            <a:spLocks/>
          </p:cNvSpPr>
          <p:nvPr/>
        </p:nvSpPr>
        <p:spPr bwMode="auto">
          <a:xfrm>
            <a:off x="1763713" y="3500438"/>
            <a:ext cx="287337" cy="73025"/>
          </a:xfrm>
          <a:custGeom>
            <a:avLst/>
            <a:gdLst>
              <a:gd name="T0" fmla="*/ 2147483647 w 181"/>
              <a:gd name="T1" fmla="*/ 2147483647 h 46"/>
              <a:gd name="T2" fmla="*/ 2147483647 w 181"/>
              <a:gd name="T3" fmla="*/ 0 h 46"/>
              <a:gd name="T4" fmla="*/ 0 w 181"/>
              <a:gd name="T5" fmla="*/ 0 h 46"/>
              <a:gd name="T6" fmla="*/ 2147483647 w 181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46">
                <a:moveTo>
                  <a:pt x="91" y="46"/>
                </a:moveTo>
                <a:lnTo>
                  <a:pt x="181" y="0"/>
                </a:lnTo>
                <a:lnTo>
                  <a:pt x="0" y="0"/>
                </a:lnTo>
                <a:lnTo>
                  <a:pt x="91" y="4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1763713" y="3608388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" name="Line 7"/>
          <p:cNvSpPr>
            <a:spLocks noChangeShapeType="1"/>
          </p:cNvSpPr>
          <p:nvPr/>
        </p:nvSpPr>
        <p:spPr bwMode="auto">
          <a:xfrm>
            <a:off x="1800225" y="3644900"/>
            <a:ext cx="2159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" name="Line 8"/>
          <p:cNvSpPr>
            <a:spLocks noChangeShapeType="1"/>
          </p:cNvSpPr>
          <p:nvPr/>
        </p:nvSpPr>
        <p:spPr bwMode="auto">
          <a:xfrm>
            <a:off x="1835150" y="3681413"/>
            <a:ext cx="144463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" name="Text Box 10"/>
          <p:cNvSpPr txBox="1">
            <a:spLocks noChangeArrowheads="1"/>
          </p:cNvSpPr>
          <p:nvPr/>
        </p:nvSpPr>
        <p:spPr bwMode="auto">
          <a:xfrm>
            <a:off x="1619250" y="3321050"/>
            <a:ext cx="5746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altLang="de-DE" sz="800" b="1" dirty="0" smtClean="0">
                <a:solidFill>
                  <a:srgbClr val="0000FF"/>
                </a:solidFill>
              </a:rPr>
              <a:t>WL</a:t>
            </a:r>
            <a:endParaRPr lang="de-AT" altLang="de-DE" sz="800" b="1" dirty="0">
              <a:solidFill>
                <a:srgbClr val="0000FF"/>
              </a:solidFill>
            </a:endParaRPr>
          </a:p>
        </p:txBody>
      </p:sp>
      <p:sp>
        <p:nvSpPr>
          <p:cNvPr id="118" name="Line 15"/>
          <p:cNvSpPr>
            <a:spLocks noChangeShapeType="1"/>
          </p:cNvSpPr>
          <p:nvPr/>
        </p:nvSpPr>
        <p:spPr bwMode="auto">
          <a:xfrm>
            <a:off x="971550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" name="Line 16"/>
          <p:cNvSpPr>
            <a:spLocks noChangeShapeType="1"/>
          </p:cNvSpPr>
          <p:nvPr/>
        </p:nvSpPr>
        <p:spPr bwMode="auto">
          <a:xfrm>
            <a:off x="971550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" name="Line 17"/>
          <p:cNvSpPr>
            <a:spLocks noChangeShapeType="1"/>
          </p:cNvSpPr>
          <p:nvPr/>
        </p:nvSpPr>
        <p:spPr bwMode="auto">
          <a:xfrm>
            <a:off x="1692275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" name="Line 18"/>
          <p:cNvSpPr>
            <a:spLocks noChangeShapeType="1"/>
          </p:cNvSpPr>
          <p:nvPr/>
        </p:nvSpPr>
        <p:spPr bwMode="auto">
          <a:xfrm>
            <a:off x="1692275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" name="Line 19"/>
          <p:cNvSpPr>
            <a:spLocks noChangeShapeType="1"/>
          </p:cNvSpPr>
          <p:nvPr/>
        </p:nvSpPr>
        <p:spPr bwMode="auto">
          <a:xfrm flipV="1">
            <a:off x="1835150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" name="Line 20"/>
          <p:cNvSpPr>
            <a:spLocks noChangeShapeType="1"/>
          </p:cNvSpPr>
          <p:nvPr/>
        </p:nvSpPr>
        <p:spPr bwMode="auto">
          <a:xfrm>
            <a:off x="2411413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" name="Line 21"/>
          <p:cNvSpPr>
            <a:spLocks noChangeShapeType="1"/>
          </p:cNvSpPr>
          <p:nvPr/>
        </p:nvSpPr>
        <p:spPr bwMode="auto">
          <a:xfrm>
            <a:off x="2411413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" name="Line 22"/>
          <p:cNvSpPr>
            <a:spLocks noChangeShapeType="1"/>
          </p:cNvSpPr>
          <p:nvPr/>
        </p:nvSpPr>
        <p:spPr bwMode="auto">
          <a:xfrm flipV="1">
            <a:off x="2555875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" name="Line 23"/>
          <p:cNvSpPr>
            <a:spLocks noChangeShapeType="1"/>
          </p:cNvSpPr>
          <p:nvPr/>
        </p:nvSpPr>
        <p:spPr bwMode="auto">
          <a:xfrm>
            <a:off x="3132138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" name="Line 24"/>
          <p:cNvSpPr>
            <a:spLocks noChangeShapeType="1"/>
          </p:cNvSpPr>
          <p:nvPr/>
        </p:nvSpPr>
        <p:spPr bwMode="auto">
          <a:xfrm>
            <a:off x="3132138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" name="Line 25"/>
          <p:cNvSpPr>
            <a:spLocks noChangeShapeType="1"/>
          </p:cNvSpPr>
          <p:nvPr/>
        </p:nvSpPr>
        <p:spPr bwMode="auto">
          <a:xfrm flipV="1">
            <a:off x="3275013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" name="Line 26"/>
          <p:cNvSpPr>
            <a:spLocks noChangeShapeType="1"/>
          </p:cNvSpPr>
          <p:nvPr/>
        </p:nvSpPr>
        <p:spPr bwMode="auto">
          <a:xfrm>
            <a:off x="3851275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0" name="Line 27"/>
          <p:cNvSpPr>
            <a:spLocks noChangeShapeType="1"/>
          </p:cNvSpPr>
          <p:nvPr/>
        </p:nvSpPr>
        <p:spPr bwMode="auto">
          <a:xfrm>
            <a:off x="3851275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1" name="Line 28"/>
          <p:cNvSpPr>
            <a:spLocks noChangeShapeType="1"/>
          </p:cNvSpPr>
          <p:nvPr/>
        </p:nvSpPr>
        <p:spPr bwMode="auto">
          <a:xfrm flipV="1">
            <a:off x="3995738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2" name="Line 29"/>
          <p:cNvSpPr>
            <a:spLocks noChangeShapeType="1"/>
          </p:cNvSpPr>
          <p:nvPr/>
        </p:nvSpPr>
        <p:spPr bwMode="auto">
          <a:xfrm>
            <a:off x="4572000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" name="Line 30"/>
          <p:cNvSpPr>
            <a:spLocks noChangeShapeType="1"/>
          </p:cNvSpPr>
          <p:nvPr/>
        </p:nvSpPr>
        <p:spPr bwMode="auto">
          <a:xfrm>
            <a:off x="4572000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4" name="Line 31"/>
          <p:cNvSpPr>
            <a:spLocks noChangeShapeType="1"/>
          </p:cNvSpPr>
          <p:nvPr/>
        </p:nvSpPr>
        <p:spPr bwMode="auto">
          <a:xfrm flipV="1">
            <a:off x="4716463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Line 32"/>
          <p:cNvSpPr>
            <a:spLocks noChangeShapeType="1"/>
          </p:cNvSpPr>
          <p:nvPr/>
        </p:nvSpPr>
        <p:spPr bwMode="auto">
          <a:xfrm>
            <a:off x="5292725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6" name="Line 33"/>
          <p:cNvSpPr>
            <a:spLocks noChangeShapeType="1"/>
          </p:cNvSpPr>
          <p:nvPr/>
        </p:nvSpPr>
        <p:spPr bwMode="auto">
          <a:xfrm>
            <a:off x="5292725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7" name="Line 34"/>
          <p:cNvSpPr>
            <a:spLocks noChangeShapeType="1"/>
          </p:cNvSpPr>
          <p:nvPr/>
        </p:nvSpPr>
        <p:spPr bwMode="auto">
          <a:xfrm flipV="1">
            <a:off x="5435600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" name="Line 35"/>
          <p:cNvSpPr>
            <a:spLocks noChangeShapeType="1"/>
          </p:cNvSpPr>
          <p:nvPr/>
        </p:nvSpPr>
        <p:spPr bwMode="auto">
          <a:xfrm>
            <a:off x="6011863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9" name="Line 36"/>
          <p:cNvSpPr>
            <a:spLocks noChangeShapeType="1"/>
          </p:cNvSpPr>
          <p:nvPr/>
        </p:nvSpPr>
        <p:spPr bwMode="auto">
          <a:xfrm>
            <a:off x="6011863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0" name="Line 37"/>
          <p:cNvSpPr>
            <a:spLocks noChangeShapeType="1"/>
          </p:cNvSpPr>
          <p:nvPr/>
        </p:nvSpPr>
        <p:spPr bwMode="auto">
          <a:xfrm>
            <a:off x="6732588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1" name="Line 38"/>
          <p:cNvSpPr>
            <a:spLocks noChangeShapeType="1"/>
          </p:cNvSpPr>
          <p:nvPr/>
        </p:nvSpPr>
        <p:spPr bwMode="auto">
          <a:xfrm>
            <a:off x="6732588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2" name="Line 39"/>
          <p:cNvSpPr>
            <a:spLocks noChangeShapeType="1"/>
          </p:cNvSpPr>
          <p:nvPr/>
        </p:nvSpPr>
        <p:spPr bwMode="auto">
          <a:xfrm>
            <a:off x="7451725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" name="Line 40"/>
          <p:cNvSpPr>
            <a:spLocks noChangeShapeType="1"/>
          </p:cNvSpPr>
          <p:nvPr/>
        </p:nvSpPr>
        <p:spPr bwMode="auto">
          <a:xfrm>
            <a:off x="7451725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" name="Line 41"/>
          <p:cNvSpPr>
            <a:spLocks noChangeShapeType="1"/>
          </p:cNvSpPr>
          <p:nvPr/>
        </p:nvSpPr>
        <p:spPr bwMode="auto">
          <a:xfrm>
            <a:off x="8172450" y="5373688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5" name="Line 42"/>
          <p:cNvSpPr>
            <a:spLocks noChangeShapeType="1"/>
          </p:cNvSpPr>
          <p:nvPr/>
        </p:nvSpPr>
        <p:spPr bwMode="auto">
          <a:xfrm>
            <a:off x="8172450" y="5084763"/>
            <a:ext cx="2889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" name="Freeform 44"/>
          <p:cNvSpPr>
            <a:spLocks/>
          </p:cNvSpPr>
          <p:nvPr/>
        </p:nvSpPr>
        <p:spPr bwMode="auto">
          <a:xfrm>
            <a:off x="8369300" y="4329113"/>
            <a:ext cx="377825" cy="287337"/>
          </a:xfrm>
          <a:custGeom>
            <a:avLst/>
            <a:gdLst>
              <a:gd name="T0" fmla="*/ 0 w 4990"/>
              <a:gd name="T1" fmla="*/ 0 h 181"/>
              <a:gd name="T2" fmla="*/ 2147483647 w 4990"/>
              <a:gd name="T3" fmla="*/ 0 h 181"/>
              <a:gd name="T4" fmla="*/ 2147483647 w 4990"/>
              <a:gd name="T5" fmla="*/ 2147483647 h 181"/>
              <a:gd name="T6" fmla="*/ 0 w 4990"/>
              <a:gd name="T7" fmla="*/ 2147483647 h 181"/>
              <a:gd name="T8" fmla="*/ 0 w 4990"/>
              <a:gd name="T9" fmla="*/ 0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8" name="Freeform 45"/>
          <p:cNvSpPr>
            <a:spLocks/>
          </p:cNvSpPr>
          <p:nvPr/>
        </p:nvSpPr>
        <p:spPr bwMode="auto">
          <a:xfrm>
            <a:off x="6432550" y="4329113"/>
            <a:ext cx="1803400" cy="287337"/>
          </a:xfrm>
          <a:custGeom>
            <a:avLst/>
            <a:gdLst>
              <a:gd name="T0" fmla="*/ 0 w 4990"/>
              <a:gd name="T1" fmla="*/ 0 h 181"/>
              <a:gd name="T2" fmla="*/ 2147483647 w 4990"/>
              <a:gd name="T3" fmla="*/ 0 h 181"/>
              <a:gd name="T4" fmla="*/ 2147483647 w 4990"/>
              <a:gd name="T5" fmla="*/ 2147483647 h 181"/>
              <a:gd name="T6" fmla="*/ 0 w 4990"/>
              <a:gd name="T7" fmla="*/ 2147483647 h 181"/>
              <a:gd name="T8" fmla="*/ 0 w 4990"/>
              <a:gd name="T9" fmla="*/ 0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9" name="Freeform 46"/>
          <p:cNvSpPr>
            <a:spLocks/>
          </p:cNvSpPr>
          <p:nvPr/>
        </p:nvSpPr>
        <p:spPr bwMode="auto">
          <a:xfrm>
            <a:off x="827088" y="4329113"/>
            <a:ext cx="182562" cy="287337"/>
          </a:xfrm>
          <a:custGeom>
            <a:avLst/>
            <a:gdLst>
              <a:gd name="T0" fmla="*/ 0 w 4990"/>
              <a:gd name="T1" fmla="*/ 0 h 181"/>
              <a:gd name="T2" fmla="*/ 244359969 w 4990"/>
              <a:gd name="T3" fmla="*/ 0 h 181"/>
              <a:gd name="T4" fmla="*/ 244359969 w 4990"/>
              <a:gd name="T5" fmla="*/ 2147483647 h 181"/>
              <a:gd name="T6" fmla="*/ 0 w 4990"/>
              <a:gd name="T7" fmla="*/ 2147483647 h 181"/>
              <a:gd name="T8" fmla="*/ 0 w 4990"/>
              <a:gd name="T9" fmla="*/ 0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0" name="AutoShape 48"/>
          <p:cNvSpPr>
            <a:spLocks noChangeArrowheads="1"/>
          </p:cNvSpPr>
          <p:nvPr/>
        </p:nvSpPr>
        <p:spPr bwMode="auto">
          <a:xfrm>
            <a:off x="1011238" y="4057650"/>
            <a:ext cx="263525" cy="782638"/>
          </a:xfrm>
          <a:prstGeom prst="downArrow">
            <a:avLst>
              <a:gd name="adj1" fmla="val 50000"/>
              <a:gd name="adj2" fmla="val 7424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AT" altLang="de-DE" sz="2800"/>
          </a:p>
        </p:txBody>
      </p:sp>
      <p:sp>
        <p:nvSpPr>
          <p:cNvPr id="151" name="Freeform 50" descr="Große Konfetti"/>
          <p:cNvSpPr>
            <a:spLocks/>
          </p:cNvSpPr>
          <p:nvPr/>
        </p:nvSpPr>
        <p:spPr bwMode="auto">
          <a:xfrm>
            <a:off x="5400675" y="3789363"/>
            <a:ext cx="2087563" cy="539750"/>
          </a:xfrm>
          <a:custGeom>
            <a:avLst/>
            <a:gdLst>
              <a:gd name="T0" fmla="*/ 2147483647 w 1315"/>
              <a:gd name="T1" fmla="*/ 2147483647 h 340"/>
              <a:gd name="T2" fmla="*/ 0 w 1315"/>
              <a:gd name="T3" fmla="*/ 0 h 340"/>
              <a:gd name="T4" fmla="*/ 2147483647 w 1315"/>
              <a:gd name="T5" fmla="*/ 0 h 340"/>
              <a:gd name="T6" fmla="*/ 2147483647 w 1315"/>
              <a:gd name="T7" fmla="*/ 2147483647 h 340"/>
              <a:gd name="T8" fmla="*/ 2147483647 w 1315"/>
              <a:gd name="T9" fmla="*/ 2147483647 h 340"/>
              <a:gd name="T10" fmla="*/ 2147483647 w 1315"/>
              <a:gd name="T11" fmla="*/ 2147483647 h 3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15" h="340">
                <a:moveTo>
                  <a:pt x="453" y="340"/>
                </a:moveTo>
                <a:lnTo>
                  <a:pt x="0" y="0"/>
                </a:lnTo>
                <a:lnTo>
                  <a:pt x="952" y="0"/>
                </a:lnTo>
                <a:lnTo>
                  <a:pt x="1315" y="227"/>
                </a:lnTo>
                <a:lnTo>
                  <a:pt x="1202" y="340"/>
                </a:lnTo>
                <a:lnTo>
                  <a:pt x="453" y="340"/>
                </a:lnTo>
                <a:close/>
              </a:path>
            </a:pathLst>
          </a:custGeom>
          <a:pattFill prst="lgConfetti">
            <a:fgClr>
              <a:schemeClr val="bg2"/>
            </a:fgClr>
            <a:bgClr>
              <a:schemeClr val="bg1"/>
            </a:bgClr>
          </a:pattFill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" name="Line 51"/>
          <p:cNvSpPr>
            <a:spLocks noChangeShapeType="1"/>
          </p:cNvSpPr>
          <p:nvPr/>
        </p:nvSpPr>
        <p:spPr bwMode="auto">
          <a:xfrm flipV="1">
            <a:off x="6154738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" name="Line 52"/>
          <p:cNvSpPr>
            <a:spLocks noChangeShapeType="1"/>
          </p:cNvSpPr>
          <p:nvPr/>
        </p:nvSpPr>
        <p:spPr bwMode="auto">
          <a:xfrm flipV="1">
            <a:off x="6875463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4" name="Line 53"/>
          <p:cNvSpPr>
            <a:spLocks noChangeShapeType="1"/>
          </p:cNvSpPr>
          <p:nvPr/>
        </p:nvSpPr>
        <p:spPr bwMode="auto">
          <a:xfrm flipV="1">
            <a:off x="7596188" y="4652963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5" name="AutoShape 54"/>
          <p:cNvSpPr>
            <a:spLocks noChangeArrowheads="1"/>
          </p:cNvSpPr>
          <p:nvPr/>
        </p:nvSpPr>
        <p:spPr bwMode="auto">
          <a:xfrm>
            <a:off x="6300788" y="3883025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AT" altLang="de-DE" sz="2800"/>
          </a:p>
        </p:txBody>
      </p:sp>
      <p:sp>
        <p:nvSpPr>
          <p:cNvPr id="156" name="Text Box 55"/>
          <p:cNvSpPr txBox="1">
            <a:spLocks noChangeArrowheads="1"/>
          </p:cNvSpPr>
          <p:nvPr/>
        </p:nvSpPr>
        <p:spPr bwMode="auto">
          <a:xfrm>
            <a:off x="7200900" y="3608388"/>
            <a:ext cx="182027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AT" altLang="de-DE" sz="1000" b="1" dirty="0" smtClean="0"/>
              <a:t>Superimposed load filling</a:t>
            </a:r>
            <a:endParaRPr lang="de-AT" altLang="de-DE" sz="1000" b="1" dirty="0"/>
          </a:p>
        </p:txBody>
      </p:sp>
      <p:sp>
        <p:nvSpPr>
          <p:cNvPr id="157" name="Freeform 56"/>
          <p:cNvSpPr>
            <a:spLocks/>
          </p:cNvSpPr>
          <p:nvPr/>
        </p:nvSpPr>
        <p:spPr bwMode="auto">
          <a:xfrm>
            <a:off x="7127875" y="3824288"/>
            <a:ext cx="1404938" cy="360362"/>
          </a:xfrm>
          <a:custGeom>
            <a:avLst/>
            <a:gdLst>
              <a:gd name="T0" fmla="*/ 0 w 1043"/>
              <a:gd name="T1" fmla="*/ 2147483647 h 91"/>
              <a:gd name="T2" fmla="*/ 2147483647 w 1043"/>
              <a:gd name="T3" fmla="*/ 0 h 91"/>
              <a:gd name="T4" fmla="*/ 2147483647 w 1043"/>
              <a:gd name="T5" fmla="*/ 0 h 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3" h="91">
                <a:moveTo>
                  <a:pt x="0" y="91"/>
                </a:moveTo>
                <a:lnTo>
                  <a:pt x="182" y="0"/>
                </a:lnTo>
                <a:lnTo>
                  <a:pt x="104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1223962" y="4339059"/>
            <a:ext cx="2124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AT" altLang="de-DE" sz="1200" b="1" dirty="0"/>
              <a:t>Impermeable layer (clay)</a:t>
            </a:r>
          </a:p>
        </p:txBody>
      </p: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1211263" y="5028034"/>
            <a:ext cx="1873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altLang="de-DE" sz="1200" b="1" dirty="0" smtClean="0"/>
              <a:t>Aquifer</a:t>
            </a:r>
            <a:endParaRPr lang="de-AT" alt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77111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2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7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25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75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/>
      <p:bldP spid="1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006207" y="777263"/>
            <a:ext cx="4556894" cy="1115690"/>
          </a:xfrm>
        </p:spPr>
        <p:txBody>
          <a:bodyPr/>
          <a:lstStyle/>
          <a:p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This is why 260 employees work along the riverbank of the Danube …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06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Construction process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70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7" y="2023576"/>
            <a:ext cx="4605337" cy="2564805"/>
          </a:xfrm>
        </p:spPr>
        <p:txBody>
          <a:bodyPr/>
          <a:lstStyle/>
          <a:p>
            <a:r>
              <a:rPr lang="en-US" dirty="0"/>
              <a:t>Maintenance path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3m wide path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usually </a:t>
            </a:r>
            <a:r>
              <a:rPr lang="en-US" dirty="0"/>
              <a:t>built at the land-side </a:t>
            </a:r>
            <a:r>
              <a:rPr lang="en-US" dirty="0" smtClean="0"/>
              <a:t>dike toe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altLang="de-DE" dirty="0" smtClean="0"/>
              <a:t>in </a:t>
            </a:r>
            <a:r>
              <a:rPr lang="en-GB" altLang="de-DE" dirty="0"/>
              <a:t>exceptional cases built along the </a:t>
            </a:r>
            <a:r>
              <a:rPr lang="en-GB" altLang="de-DE" dirty="0" smtClean="0"/>
              <a:t>dike </a:t>
            </a:r>
            <a:r>
              <a:rPr lang="en-GB" altLang="de-DE" dirty="0"/>
              <a:t>crest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for maintenance and</a:t>
            </a:r>
            <a:endParaRPr lang="en-SG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to </a:t>
            </a:r>
            <a:r>
              <a:rPr lang="en-SG" dirty="0"/>
              <a:t>provide access to the </a:t>
            </a:r>
            <a:r>
              <a:rPr lang="en-SG" dirty="0" smtClean="0"/>
              <a:t>dike in </a:t>
            </a:r>
            <a:r>
              <a:rPr lang="en-SG" dirty="0"/>
              <a:t>case of flooding (defensive </a:t>
            </a:r>
            <a:r>
              <a:rPr lang="en-SG" dirty="0" smtClean="0"/>
              <a:t>measures)</a:t>
            </a:r>
          </a:p>
        </p:txBody>
      </p:sp>
      <p:pic>
        <p:nvPicPr>
          <p:cNvPr id="8" name="Picture 2" descr="DVW_Bau_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13" y="1985937"/>
            <a:ext cx="4155869" cy="311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4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/>
              <a:t>Construction process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71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603003"/>
          </a:xfrm>
        </p:spPr>
        <p:txBody>
          <a:bodyPr/>
          <a:lstStyle/>
          <a:p>
            <a:r>
              <a:rPr lang="en-SG" dirty="0" smtClean="0"/>
              <a:t>Surface of dike crest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Gravel path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Asphalt (cycle path)</a:t>
            </a:r>
            <a:endParaRPr lang="en-SG" dirty="0"/>
          </a:p>
          <a:p>
            <a:pPr lvl="1"/>
            <a:endParaRPr lang="en-SG" dirty="0"/>
          </a:p>
          <a:p>
            <a:pPr lvl="1"/>
            <a:endParaRPr lang="en-US" dirty="0"/>
          </a:p>
        </p:txBody>
      </p:sp>
      <p:pic>
        <p:nvPicPr>
          <p:cNvPr id="11" name="Grafi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5323" y="2023576"/>
            <a:ext cx="4197375" cy="314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43488" y="3990470"/>
            <a:ext cx="3269742" cy="245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1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99704" y="503915"/>
            <a:ext cx="8249840" cy="350160"/>
          </a:xfrm>
          <a:noFill/>
          <a:ln/>
        </p:spPr>
        <p:txBody>
          <a:bodyPr/>
          <a:lstStyle/>
          <a:p>
            <a:r>
              <a:rPr lang="en-US" sz="2400" dirty="0"/>
              <a:t>Construction process</a:t>
            </a:r>
            <a:endParaRPr lang="de-AT" sz="2400" b="0" dirty="0"/>
          </a:p>
        </p:txBody>
      </p:sp>
      <p:sp>
        <p:nvSpPr>
          <p:cNvPr id="1465347" name="Freeform 3"/>
          <p:cNvSpPr>
            <a:spLocks/>
          </p:cNvSpPr>
          <p:nvPr/>
        </p:nvSpPr>
        <p:spPr bwMode="auto">
          <a:xfrm>
            <a:off x="1547813" y="3738198"/>
            <a:ext cx="4753504" cy="720725"/>
          </a:xfrm>
          <a:custGeom>
            <a:avLst/>
            <a:gdLst/>
            <a:ahLst/>
            <a:cxnLst>
              <a:cxn ang="0">
                <a:pos x="1134" y="0"/>
              </a:cxn>
              <a:cxn ang="0">
                <a:pos x="1860" y="0"/>
              </a:cxn>
              <a:cxn ang="0">
                <a:pos x="2994" y="454"/>
              </a:cxn>
              <a:cxn ang="0">
                <a:pos x="0" y="454"/>
              </a:cxn>
              <a:cxn ang="0">
                <a:pos x="1134" y="0"/>
              </a:cxn>
            </a:cxnLst>
            <a:rect l="0" t="0" r="r" b="b"/>
            <a:pathLst>
              <a:path w="2994" h="454">
                <a:moveTo>
                  <a:pt x="1134" y="0"/>
                </a:moveTo>
                <a:lnTo>
                  <a:pt x="1860" y="0"/>
                </a:lnTo>
                <a:lnTo>
                  <a:pt x="2994" y="454"/>
                </a:lnTo>
                <a:lnTo>
                  <a:pt x="0" y="454"/>
                </a:lnTo>
                <a:lnTo>
                  <a:pt x="1134" y="0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48" name="Freeform 4"/>
          <p:cNvSpPr>
            <a:spLocks/>
          </p:cNvSpPr>
          <p:nvPr/>
        </p:nvSpPr>
        <p:spPr bwMode="auto">
          <a:xfrm>
            <a:off x="827221" y="4638309"/>
            <a:ext cx="7921360" cy="2873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90" y="0"/>
              </a:cxn>
              <a:cxn ang="0">
                <a:pos x="4990" y="181"/>
              </a:cxn>
              <a:cxn ang="0">
                <a:pos x="0" y="181"/>
              </a:cxn>
              <a:cxn ang="0">
                <a:pos x="0" y="0"/>
              </a:cxn>
            </a:cxnLst>
            <a:rect l="0" t="0" r="r" b="b"/>
            <a:pathLst>
              <a:path w="4990" h="181">
                <a:moveTo>
                  <a:pt x="0" y="0"/>
                </a:moveTo>
                <a:lnTo>
                  <a:pt x="4990" y="0"/>
                </a:lnTo>
                <a:lnTo>
                  <a:pt x="4990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49" name="Freeform 5"/>
          <p:cNvSpPr>
            <a:spLocks/>
          </p:cNvSpPr>
          <p:nvPr/>
        </p:nvSpPr>
        <p:spPr bwMode="auto">
          <a:xfrm>
            <a:off x="827221" y="4925648"/>
            <a:ext cx="7921360" cy="1152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6"/>
              </a:cxn>
              <a:cxn ang="0">
                <a:pos x="4990" y="726"/>
              </a:cxn>
              <a:cxn ang="0">
                <a:pos x="4990" y="0"/>
              </a:cxn>
              <a:cxn ang="0">
                <a:pos x="0" y="0"/>
              </a:cxn>
            </a:cxnLst>
            <a:rect l="0" t="0" r="r" b="b"/>
            <a:pathLst>
              <a:path w="4990" h="726">
                <a:moveTo>
                  <a:pt x="0" y="0"/>
                </a:moveTo>
                <a:lnTo>
                  <a:pt x="0" y="726"/>
                </a:lnTo>
                <a:lnTo>
                  <a:pt x="4990" y="726"/>
                </a:lnTo>
                <a:lnTo>
                  <a:pt x="499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50" name="Line 6"/>
          <p:cNvSpPr>
            <a:spLocks noChangeShapeType="1"/>
          </p:cNvSpPr>
          <p:nvPr/>
        </p:nvSpPr>
        <p:spPr bwMode="auto">
          <a:xfrm flipH="1">
            <a:off x="827221" y="3882659"/>
            <a:ext cx="2160058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51" name="Freeform 7"/>
          <p:cNvSpPr>
            <a:spLocks/>
          </p:cNvSpPr>
          <p:nvPr/>
        </p:nvSpPr>
        <p:spPr bwMode="auto">
          <a:xfrm>
            <a:off x="1764507" y="3809635"/>
            <a:ext cx="287206" cy="730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181" y="0"/>
              </a:cxn>
              <a:cxn ang="0">
                <a:pos x="0" y="0"/>
              </a:cxn>
              <a:cxn ang="0">
                <a:pos x="91" y="46"/>
              </a:cxn>
            </a:cxnLst>
            <a:rect l="0" t="0" r="r" b="b"/>
            <a:pathLst>
              <a:path w="181" h="46">
                <a:moveTo>
                  <a:pt x="91" y="46"/>
                </a:moveTo>
                <a:lnTo>
                  <a:pt x="181" y="0"/>
                </a:lnTo>
                <a:lnTo>
                  <a:pt x="0" y="0"/>
                </a:lnTo>
                <a:lnTo>
                  <a:pt x="91" y="4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52" name="Line 8"/>
          <p:cNvSpPr>
            <a:spLocks noChangeShapeType="1"/>
          </p:cNvSpPr>
          <p:nvPr/>
        </p:nvSpPr>
        <p:spPr bwMode="auto">
          <a:xfrm>
            <a:off x="1764507" y="3917584"/>
            <a:ext cx="287206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53" name="Line 9"/>
          <p:cNvSpPr>
            <a:spLocks noChangeShapeType="1"/>
          </p:cNvSpPr>
          <p:nvPr/>
        </p:nvSpPr>
        <p:spPr bwMode="auto">
          <a:xfrm>
            <a:off x="1800623" y="3954097"/>
            <a:ext cx="214973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54" name="Line 10"/>
          <p:cNvSpPr>
            <a:spLocks noChangeShapeType="1"/>
          </p:cNvSpPr>
          <p:nvPr/>
        </p:nvSpPr>
        <p:spPr bwMode="auto">
          <a:xfrm>
            <a:off x="1835018" y="3990609"/>
            <a:ext cx="144463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55" name="Freeform 11"/>
          <p:cNvSpPr>
            <a:spLocks/>
          </p:cNvSpPr>
          <p:nvPr/>
        </p:nvSpPr>
        <p:spPr bwMode="auto">
          <a:xfrm>
            <a:off x="827221" y="4458923"/>
            <a:ext cx="7921360" cy="179387"/>
          </a:xfrm>
          <a:custGeom>
            <a:avLst/>
            <a:gdLst/>
            <a:ahLst/>
            <a:cxnLst>
              <a:cxn ang="0">
                <a:pos x="0" y="113"/>
              </a:cxn>
              <a:cxn ang="0">
                <a:pos x="0" y="0"/>
              </a:cxn>
              <a:cxn ang="0">
                <a:pos x="4990" y="0"/>
              </a:cxn>
              <a:cxn ang="0">
                <a:pos x="4990" y="113"/>
              </a:cxn>
              <a:cxn ang="0">
                <a:pos x="0" y="113"/>
              </a:cxn>
            </a:cxnLst>
            <a:rect l="0" t="0" r="r" b="b"/>
            <a:pathLst>
              <a:path w="4990" h="113">
                <a:moveTo>
                  <a:pt x="0" y="113"/>
                </a:moveTo>
                <a:lnTo>
                  <a:pt x="0" y="0"/>
                </a:lnTo>
                <a:lnTo>
                  <a:pt x="4990" y="0"/>
                </a:lnTo>
                <a:lnTo>
                  <a:pt x="4990" y="113"/>
                </a:lnTo>
                <a:lnTo>
                  <a:pt x="0" y="113"/>
                </a:lnTo>
                <a:close/>
              </a:path>
            </a:pathLst>
          </a:custGeom>
          <a:solidFill>
            <a:srgbClr val="FFCC66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56" name="Text Box 12"/>
          <p:cNvSpPr txBox="1">
            <a:spLocks noChangeArrowheads="1"/>
          </p:cNvSpPr>
          <p:nvPr/>
        </p:nvSpPr>
        <p:spPr bwMode="auto">
          <a:xfrm>
            <a:off x="1620044" y="3630247"/>
            <a:ext cx="6810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spcBef>
                <a:spcPct val="50000"/>
              </a:spcBef>
            </a:pPr>
            <a:r>
              <a:rPr lang="de-AT" sz="800">
                <a:solidFill>
                  <a:srgbClr val="0000FF"/>
                </a:solidFill>
              </a:rPr>
              <a:t>HW 100</a:t>
            </a:r>
          </a:p>
        </p:txBody>
      </p:sp>
      <p:sp>
        <p:nvSpPr>
          <p:cNvPr id="1465357" name="Text Box 13"/>
          <p:cNvSpPr txBox="1">
            <a:spLocks noChangeArrowheads="1"/>
          </p:cNvSpPr>
          <p:nvPr/>
        </p:nvSpPr>
        <p:spPr bwMode="auto">
          <a:xfrm>
            <a:off x="1295004" y="4638309"/>
            <a:ext cx="22570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sz="1200" dirty="0"/>
              <a:t>Impermeable </a:t>
            </a:r>
            <a:r>
              <a:rPr lang="de-AT" sz="1200" dirty="0" err="1"/>
              <a:t>layer</a:t>
            </a:r>
            <a:r>
              <a:rPr lang="de-AT" sz="1200" dirty="0"/>
              <a:t> (</a:t>
            </a:r>
            <a:r>
              <a:rPr lang="de-AT" sz="1200" dirty="0" err="1"/>
              <a:t>clay</a:t>
            </a:r>
            <a:r>
              <a:rPr lang="de-AT" sz="1200" dirty="0"/>
              <a:t>)</a:t>
            </a:r>
          </a:p>
          <a:p>
            <a:pPr>
              <a:spcBef>
                <a:spcPct val="50000"/>
              </a:spcBef>
            </a:pPr>
            <a:endParaRPr lang="de-AT" sz="1200" dirty="0"/>
          </a:p>
        </p:txBody>
      </p:sp>
      <p:sp>
        <p:nvSpPr>
          <p:cNvPr id="1465358" name="Text Box 14"/>
          <p:cNvSpPr txBox="1">
            <a:spLocks noChangeArrowheads="1"/>
          </p:cNvSpPr>
          <p:nvPr/>
        </p:nvSpPr>
        <p:spPr bwMode="auto">
          <a:xfrm>
            <a:off x="5651236" y="1146176"/>
            <a:ext cx="3025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5"/>
            </a:pPr>
            <a:r>
              <a:rPr lang="en-US" sz="1200" dirty="0">
                <a:solidFill>
                  <a:schemeClr val="tx2"/>
                </a:solidFill>
              </a:rPr>
              <a:t>Gravel pillars for pressure relief drainage at the </a:t>
            </a:r>
            <a:r>
              <a:rPr lang="en-US" sz="1200" dirty="0" smtClean="0">
                <a:solidFill>
                  <a:schemeClr val="tx2"/>
                </a:solidFill>
              </a:rPr>
              <a:t>dike base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65359" name="Text Box 15"/>
          <p:cNvSpPr txBox="1">
            <a:spLocks noChangeArrowheads="1"/>
          </p:cNvSpPr>
          <p:nvPr/>
        </p:nvSpPr>
        <p:spPr bwMode="auto">
          <a:xfrm>
            <a:off x="754989" y="2082017"/>
            <a:ext cx="30251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3"/>
            </a:pPr>
            <a:r>
              <a:rPr lang="de-AT" sz="1200" dirty="0" err="1">
                <a:solidFill>
                  <a:schemeClr val="tx2"/>
                </a:solidFill>
              </a:rPr>
              <a:t>Diaphragm</a:t>
            </a:r>
            <a:r>
              <a:rPr lang="de-AT" sz="1200" dirty="0">
                <a:solidFill>
                  <a:schemeClr val="tx2"/>
                </a:solidFill>
              </a:rPr>
              <a:t> wall/Mixed-in-Place wall</a:t>
            </a:r>
          </a:p>
        </p:txBody>
      </p:sp>
      <p:sp>
        <p:nvSpPr>
          <p:cNvPr id="1465360" name="Text Box 16"/>
          <p:cNvSpPr txBox="1">
            <a:spLocks noChangeArrowheads="1"/>
          </p:cNvSpPr>
          <p:nvPr/>
        </p:nvSpPr>
        <p:spPr bwMode="auto">
          <a:xfrm>
            <a:off x="754989" y="1146176"/>
            <a:ext cx="42496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1200" dirty="0">
                <a:solidFill>
                  <a:schemeClr val="tx2"/>
                </a:solidFill>
              </a:rPr>
              <a:t>Removal of the existing dike crest</a:t>
            </a:r>
          </a:p>
        </p:txBody>
      </p:sp>
      <p:sp>
        <p:nvSpPr>
          <p:cNvPr id="1465361" name="Text Box 17"/>
          <p:cNvSpPr txBox="1">
            <a:spLocks noChangeArrowheads="1"/>
          </p:cNvSpPr>
          <p:nvPr/>
        </p:nvSpPr>
        <p:spPr bwMode="auto">
          <a:xfrm>
            <a:off x="754990" y="1429889"/>
            <a:ext cx="4321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2"/>
            </a:pPr>
            <a:r>
              <a:rPr lang="en-US" sz="1200" dirty="0">
                <a:solidFill>
                  <a:schemeClr val="tx2"/>
                </a:solidFill>
              </a:rPr>
              <a:t>If necessary: removal of the existing dike;</a:t>
            </a:r>
            <a:br>
              <a:rPr lang="en-US" sz="1200" dirty="0">
                <a:solidFill>
                  <a:schemeClr val="tx2"/>
                </a:solidFill>
              </a:rPr>
            </a:br>
            <a:r>
              <a:rPr lang="en-US" sz="1200" dirty="0">
                <a:solidFill>
                  <a:schemeClr val="tx2"/>
                </a:solidFill>
              </a:rPr>
              <a:t>new </a:t>
            </a:r>
            <a:r>
              <a:rPr lang="en-US" sz="1200" dirty="0" smtClean="0">
                <a:solidFill>
                  <a:schemeClr val="tx2"/>
                </a:solidFill>
              </a:rPr>
              <a:t>dike is </a:t>
            </a:r>
            <a:r>
              <a:rPr lang="en-US" sz="1200" dirty="0">
                <a:solidFill>
                  <a:schemeClr val="tx2"/>
                </a:solidFill>
              </a:rPr>
              <a:t>built up in compacted </a:t>
            </a:r>
            <a:r>
              <a:rPr lang="en-US" sz="1200" dirty="0" smtClean="0">
                <a:solidFill>
                  <a:schemeClr val="tx2"/>
                </a:solidFill>
              </a:rPr>
              <a:t>layers</a:t>
            </a:r>
            <a:br>
              <a:rPr lang="en-US" sz="1200" dirty="0" smtClean="0">
                <a:solidFill>
                  <a:schemeClr val="tx2"/>
                </a:solidFill>
              </a:rPr>
            </a:br>
            <a:r>
              <a:rPr lang="en-US" sz="1200" dirty="0" smtClean="0">
                <a:solidFill>
                  <a:schemeClr val="tx2"/>
                </a:solidFill>
              </a:rPr>
              <a:t>to the level of design discharge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65362" name="Text Box 18"/>
          <p:cNvSpPr txBox="1">
            <a:spLocks noChangeArrowheads="1"/>
          </p:cNvSpPr>
          <p:nvPr/>
        </p:nvSpPr>
        <p:spPr bwMode="auto">
          <a:xfrm>
            <a:off x="5651236" y="1619688"/>
            <a:ext cx="34361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6"/>
            </a:pPr>
            <a:r>
              <a:rPr lang="de-AT" sz="1200" dirty="0" smtClean="0">
                <a:solidFill>
                  <a:schemeClr val="tx2"/>
                </a:solidFill>
              </a:rPr>
              <a:t>Permeable </a:t>
            </a:r>
            <a:r>
              <a:rPr lang="de-AT" sz="1200" dirty="0" err="1">
                <a:solidFill>
                  <a:schemeClr val="tx2"/>
                </a:solidFill>
              </a:rPr>
              <a:t>filling</a:t>
            </a:r>
            <a:r>
              <a:rPr lang="de-AT" sz="1200" dirty="0">
                <a:solidFill>
                  <a:schemeClr val="tx2"/>
                </a:solidFill>
              </a:rPr>
              <a:t> material</a:t>
            </a:r>
            <a:endParaRPr lang="de-AT" sz="1200" dirty="0">
              <a:solidFill>
                <a:srgbClr val="CC3300"/>
              </a:solidFill>
            </a:endParaRPr>
          </a:p>
        </p:txBody>
      </p:sp>
      <p:sp>
        <p:nvSpPr>
          <p:cNvPr id="1465363" name="Text Box 19"/>
          <p:cNvSpPr txBox="1">
            <a:spLocks noChangeArrowheads="1"/>
          </p:cNvSpPr>
          <p:nvPr/>
        </p:nvSpPr>
        <p:spPr bwMode="auto">
          <a:xfrm>
            <a:off x="755849" y="2441600"/>
            <a:ext cx="30251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4"/>
            </a:pPr>
            <a:r>
              <a:rPr lang="de-AT" sz="1200" dirty="0" smtClean="0">
                <a:solidFill>
                  <a:schemeClr val="tx2"/>
                </a:solidFill>
              </a:rPr>
              <a:t>Dike </a:t>
            </a:r>
            <a:r>
              <a:rPr lang="de-AT" sz="1200" dirty="0" err="1">
                <a:solidFill>
                  <a:schemeClr val="tx2"/>
                </a:solidFill>
              </a:rPr>
              <a:t>crest</a:t>
            </a:r>
            <a:endParaRPr lang="de-AT" sz="1200" dirty="0">
              <a:solidFill>
                <a:schemeClr val="tx2"/>
              </a:solidFill>
            </a:endParaRPr>
          </a:p>
        </p:txBody>
      </p:sp>
      <p:sp>
        <p:nvSpPr>
          <p:cNvPr id="1465364" name="Text Box 20"/>
          <p:cNvSpPr txBox="1">
            <a:spLocks noChangeArrowheads="1"/>
          </p:cNvSpPr>
          <p:nvPr/>
        </p:nvSpPr>
        <p:spPr bwMode="auto">
          <a:xfrm>
            <a:off x="5651235" y="1919489"/>
            <a:ext cx="33587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7"/>
            </a:pPr>
            <a:r>
              <a:rPr lang="de-AT" sz="1200" dirty="0">
                <a:solidFill>
                  <a:schemeClr val="tx2"/>
                </a:solidFill>
              </a:rPr>
              <a:t>Maintenance </a:t>
            </a:r>
            <a:r>
              <a:rPr lang="de-AT" sz="1200" dirty="0" err="1">
                <a:solidFill>
                  <a:schemeClr val="tx2"/>
                </a:solidFill>
              </a:rPr>
              <a:t>path</a:t>
            </a:r>
            <a:endParaRPr lang="de-AT" sz="1200" dirty="0">
              <a:solidFill>
                <a:schemeClr val="tx2"/>
              </a:solidFill>
            </a:endParaRPr>
          </a:p>
        </p:txBody>
      </p:sp>
      <p:sp useBgFill="1">
        <p:nvSpPr>
          <p:cNvPr id="1465365" name="Freeform 21"/>
          <p:cNvSpPr>
            <a:spLocks/>
          </p:cNvSpPr>
          <p:nvPr/>
        </p:nvSpPr>
        <p:spPr bwMode="auto">
          <a:xfrm>
            <a:off x="1547813" y="4458923"/>
            <a:ext cx="4753504" cy="1793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3" y="113"/>
              </a:cxn>
              <a:cxn ang="0">
                <a:pos x="2880" y="113"/>
              </a:cxn>
              <a:cxn ang="0">
                <a:pos x="2994" y="0"/>
              </a:cxn>
              <a:cxn ang="0">
                <a:pos x="0" y="0"/>
              </a:cxn>
            </a:cxnLst>
            <a:rect l="0" t="0" r="r" b="b"/>
            <a:pathLst>
              <a:path w="2994" h="113">
                <a:moveTo>
                  <a:pt x="0" y="0"/>
                </a:moveTo>
                <a:lnTo>
                  <a:pt x="113" y="113"/>
                </a:lnTo>
                <a:lnTo>
                  <a:pt x="2880" y="113"/>
                </a:lnTo>
                <a:lnTo>
                  <a:pt x="2994" y="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66" name="Freeform 22"/>
          <p:cNvSpPr>
            <a:spLocks/>
          </p:cNvSpPr>
          <p:nvPr/>
        </p:nvSpPr>
        <p:spPr bwMode="auto">
          <a:xfrm>
            <a:off x="1547813" y="4458923"/>
            <a:ext cx="4753504" cy="1793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3" y="113"/>
              </a:cxn>
              <a:cxn ang="0">
                <a:pos x="2880" y="113"/>
              </a:cxn>
              <a:cxn ang="0">
                <a:pos x="2994" y="0"/>
              </a:cxn>
              <a:cxn ang="0">
                <a:pos x="0" y="0"/>
              </a:cxn>
            </a:cxnLst>
            <a:rect l="0" t="0" r="r" b="b"/>
            <a:pathLst>
              <a:path w="2994" h="113">
                <a:moveTo>
                  <a:pt x="0" y="0"/>
                </a:moveTo>
                <a:lnTo>
                  <a:pt x="113" y="113"/>
                </a:lnTo>
                <a:lnTo>
                  <a:pt x="2880" y="113"/>
                </a:lnTo>
                <a:lnTo>
                  <a:pt x="299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67" name="Freeform 23"/>
          <p:cNvSpPr>
            <a:spLocks/>
          </p:cNvSpPr>
          <p:nvPr/>
        </p:nvSpPr>
        <p:spPr bwMode="auto">
          <a:xfrm>
            <a:off x="1547813" y="4314460"/>
            <a:ext cx="4753504" cy="144463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227" y="0"/>
              </a:cxn>
              <a:cxn ang="0">
                <a:pos x="2767" y="0"/>
              </a:cxn>
              <a:cxn ang="0">
                <a:pos x="2994" y="91"/>
              </a:cxn>
              <a:cxn ang="0">
                <a:pos x="0" y="91"/>
              </a:cxn>
            </a:cxnLst>
            <a:rect l="0" t="0" r="r" b="b"/>
            <a:pathLst>
              <a:path w="2994" h="91">
                <a:moveTo>
                  <a:pt x="0" y="91"/>
                </a:moveTo>
                <a:lnTo>
                  <a:pt x="227" y="0"/>
                </a:lnTo>
                <a:lnTo>
                  <a:pt x="2767" y="0"/>
                </a:lnTo>
                <a:lnTo>
                  <a:pt x="2994" y="91"/>
                </a:lnTo>
                <a:lnTo>
                  <a:pt x="0" y="91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68" name="Freeform 24"/>
          <p:cNvSpPr>
            <a:spLocks/>
          </p:cNvSpPr>
          <p:nvPr/>
        </p:nvSpPr>
        <p:spPr bwMode="auto">
          <a:xfrm>
            <a:off x="1908969" y="4169997"/>
            <a:ext cx="4031192" cy="144462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227" y="0"/>
              </a:cxn>
              <a:cxn ang="0">
                <a:pos x="2313" y="0"/>
              </a:cxn>
              <a:cxn ang="0">
                <a:pos x="2540" y="91"/>
              </a:cxn>
              <a:cxn ang="0">
                <a:pos x="0" y="91"/>
              </a:cxn>
            </a:cxnLst>
            <a:rect l="0" t="0" r="r" b="b"/>
            <a:pathLst>
              <a:path w="2540" h="91">
                <a:moveTo>
                  <a:pt x="0" y="91"/>
                </a:moveTo>
                <a:lnTo>
                  <a:pt x="227" y="0"/>
                </a:lnTo>
                <a:lnTo>
                  <a:pt x="2313" y="0"/>
                </a:lnTo>
                <a:lnTo>
                  <a:pt x="2540" y="91"/>
                </a:lnTo>
                <a:lnTo>
                  <a:pt x="0" y="91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69" name="Freeform 25"/>
          <p:cNvSpPr>
            <a:spLocks/>
          </p:cNvSpPr>
          <p:nvPr/>
        </p:nvSpPr>
        <p:spPr bwMode="auto">
          <a:xfrm>
            <a:off x="2268406" y="4025535"/>
            <a:ext cx="3312319" cy="144463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226" y="0"/>
              </a:cxn>
              <a:cxn ang="0">
                <a:pos x="1859" y="0"/>
              </a:cxn>
              <a:cxn ang="0">
                <a:pos x="2086" y="91"/>
              </a:cxn>
              <a:cxn ang="0">
                <a:pos x="0" y="91"/>
              </a:cxn>
            </a:cxnLst>
            <a:rect l="0" t="0" r="r" b="b"/>
            <a:pathLst>
              <a:path w="2086" h="91">
                <a:moveTo>
                  <a:pt x="0" y="91"/>
                </a:moveTo>
                <a:lnTo>
                  <a:pt x="226" y="0"/>
                </a:lnTo>
                <a:lnTo>
                  <a:pt x="1859" y="0"/>
                </a:lnTo>
                <a:lnTo>
                  <a:pt x="2086" y="91"/>
                </a:lnTo>
                <a:lnTo>
                  <a:pt x="0" y="91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70" name="Freeform 26"/>
          <p:cNvSpPr>
            <a:spLocks/>
          </p:cNvSpPr>
          <p:nvPr/>
        </p:nvSpPr>
        <p:spPr bwMode="auto">
          <a:xfrm>
            <a:off x="2627842" y="3882660"/>
            <a:ext cx="2591727" cy="14287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27" y="0"/>
              </a:cxn>
              <a:cxn ang="0">
                <a:pos x="1406" y="0"/>
              </a:cxn>
              <a:cxn ang="0">
                <a:pos x="1633" y="90"/>
              </a:cxn>
              <a:cxn ang="0">
                <a:pos x="0" y="90"/>
              </a:cxn>
            </a:cxnLst>
            <a:rect l="0" t="0" r="r" b="b"/>
            <a:pathLst>
              <a:path w="1633" h="90">
                <a:moveTo>
                  <a:pt x="0" y="90"/>
                </a:moveTo>
                <a:lnTo>
                  <a:pt x="227" y="0"/>
                </a:lnTo>
                <a:lnTo>
                  <a:pt x="1406" y="0"/>
                </a:lnTo>
                <a:lnTo>
                  <a:pt x="1633" y="90"/>
                </a:lnTo>
                <a:lnTo>
                  <a:pt x="0" y="90"/>
                </a:lnTo>
                <a:close/>
              </a:path>
            </a:pathLst>
          </a:custGeom>
          <a:solidFill>
            <a:srgbClr val="FFCC99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71" name="Line 27"/>
          <p:cNvSpPr>
            <a:spLocks noChangeShapeType="1"/>
          </p:cNvSpPr>
          <p:nvPr/>
        </p:nvSpPr>
        <p:spPr bwMode="auto">
          <a:xfrm>
            <a:off x="3850614" y="3882659"/>
            <a:ext cx="0" cy="1223963"/>
          </a:xfrm>
          <a:prstGeom prst="line">
            <a:avLst/>
          </a:prstGeom>
          <a:noFill/>
          <a:ln w="31750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72" name="Freeform 28" descr="50%"/>
          <p:cNvSpPr>
            <a:spLocks/>
          </p:cNvSpPr>
          <p:nvPr/>
        </p:nvSpPr>
        <p:spPr bwMode="auto">
          <a:xfrm>
            <a:off x="2987279" y="3738197"/>
            <a:ext cx="1872853" cy="144462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227" y="0"/>
              </a:cxn>
              <a:cxn ang="0">
                <a:pos x="953" y="0"/>
              </a:cxn>
              <a:cxn ang="0">
                <a:pos x="1179" y="91"/>
              </a:cxn>
              <a:cxn ang="0">
                <a:pos x="0" y="91"/>
              </a:cxn>
            </a:cxnLst>
            <a:rect l="0" t="0" r="r" b="b"/>
            <a:pathLst>
              <a:path w="1179" h="91">
                <a:moveTo>
                  <a:pt x="0" y="91"/>
                </a:moveTo>
                <a:lnTo>
                  <a:pt x="227" y="0"/>
                </a:lnTo>
                <a:lnTo>
                  <a:pt x="953" y="0"/>
                </a:lnTo>
                <a:lnTo>
                  <a:pt x="1179" y="91"/>
                </a:lnTo>
                <a:lnTo>
                  <a:pt x="0" y="91"/>
                </a:lnTo>
                <a:close/>
              </a:path>
            </a:pathLst>
          </a:custGeom>
          <a:pattFill prst="pct50">
            <a:fgClr>
              <a:srgbClr val="808080"/>
            </a:fgClr>
            <a:bgClr>
              <a:schemeClr val="bg1"/>
            </a:bgClr>
          </a:patt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 useBgFill="1">
        <p:nvSpPr>
          <p:cNvPr id="1465373" name="Freeform 29"/>
          <p:cNvSpPr>
            <a:spLocks/>
          </p:cNvSpPr>
          <p:nvPr/>
        </p:nvSpPr>
        <p:spPr bwMode="auto">
          <a:xfrm>
            <a:off x="5867929" y="4277947"/>
            <a:ext cx="1583929" cy="360362"/>
          </a:xfrm>
          <a:custGeom>
            <a:avLst/>
            <a:gdLst/>
            <a:ahLst/>
            <a:cxnLst>
              <a:cxn ang="0">
                <a:pos x="159" y="227"/>
              </a:cxn>
              <a:cxn ang="0">
                <a:pos x="0" y="0"/>
              </a:cxn>
              <a:cxn ang="0">
                <a:pos x="273" y="114"/>
              </a:cxn>
              <a:cxn ang="0">
                <a:pos x="998" y="114"/>
              </a:cxn>
              <a:cxn ang="0">
                <a:pos x="908" y="227"/>
              </a:cxn>
              <a:cxn ang="0">
                <a:pos x="159" y="227"/>
              </a:cxn>
            </a:cxnLst>
            <a:rect l="0" t="0" r="r" b="b"/>
            <a:pathLst>
              <a:path w="998" h="227">
                <a:moveTo>
                  <a:pt x="159" y="227"/>
                </a:moveTo>
                <a:lnTo>
                  <a:pt x="0" y="0"/>
                </a:lnTo>
                <a:lnTo>
                  <a:pt x="273" y="114"/>
                </a:lnTo>
                <a:lnTo>
                  <a:pt x="998" y="114"/>
                </a:lnTo>
                <a:lnTo>
                  <a:pt x="908" y="227"/>
                </a:lnTo>
                <a:lnTo>
                  <a:pt x="159" y="227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74" name="Rectangle 30" descr="Kugeln"/>
          <p:cNvSpPr>
            <a:spLocks noChangeArrowheads="1"/>
          </p:cNvSpPr>
          <p:nvPr/>
        </p:nvSpPr>
        <p:spPr bwMode="auto">
          <a:xfrm>
            <a:off x="6301316" y="4638309"/>
            <a:ext cx="214975" cy="395288"/>
          </a:xfrm>
          <a:prstGeom prst="rect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465375" name="Freeform 31" descr="Große Konfetti"/>
          <p:cNvSpPr>
            <a:spLocks/>
          </p:cNvSpPr>
          <p:nvPr/>
        </p:nvSpPr>
        <p:spPr bwMode="auto">
          <a:xfrm>
            <a:off x="5940161" y="4385897"/>
            <a:ext cx="1511697" cy="2524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3" y="159"/>
              </a:cxn>
              <a:cxn ang="0">
                <a:pos x="862" y="159"/>
              </a:cxn>
              <a:cxn ang="0">
                <a:pos x="952" y="46"/>
              </a:cxn>
              <a:cxn ang="0">
                <a:pos x="884" y="0"/>
              </a:cxn>
              <a:cxn ang="0">
                <a:pos x="0" y="0"/>
              </a:cxn>
            </a:cxnLst>
            <a:rect l="0" t="0" r="r" b="b"/>
            <a:pathLst>
              <a:path w="952" h="159">
                <a:moveTo>
                  <a:pt x="0" y="0"/>
                </a:moveTo>
                <a:lnTo>
                  <a:pt x="113" y="159"/>
                </a:lnTo>
                <a:lnTo>
                  <a:pt x="862" y="159"/>
                </a:lnTo>
                <a:lnTo>
                  <a:pt x="952" y="46"/>
                </a:lnTo>
                <a:lnTo>
                  <a:pt x="884" y="0"/>
                </a:lnTo>
                <a:lnTo>
                  <a:pt x="0" y="0"/>
                </a:lnTo>
                <a:close/>
              </a:path>
            </a:pathLst>
          </a:custGeom>
          <a:pattFill prst="lgConfetti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76" name="Freeform 32"/>
          <p:cNvSpPr>
            <a:spLocks/>
          </p:cNvSpPr>
          <p:nvPr/>
        </p:nvSpPr>
        <p:spPr bwMode="auto">
          <a:xfrm>
            <a:off x="5867930" y="4277947"/>
            <a:ext cx="1475581" cy="107950"/>
          </a:xfrm>
          <a:custGeom>
            <a:avLst/>
            <a:gdLst/>
            <a:ahLst/>
            <a:cxnLst>
              <a:cxn ang="0">
                <a:pos x="46" y="68"/>
              </a:cxn>
              <a:cxn ang="0">
                <a:pos x="0" y="0"/>
              </a:cxn>
              <a:cxn ang="0">
                <a:pos x="840" y="0"/>
              </a:cxn>
              <a:cxn ang="0">
                <a:pos x="930" y="68"/>
              </a:cxn>
              <a:cxn ang="0">
                <a:pos x="46" y="68"/>
              </a:cxn>
            </a:cxnLst>
            <a:rect l="0" t="0" r="r" b="b"/>
            <a:pathLst>
              <a:path w="930" h="68">
                <a:moveTo>
                  <a:pt x="46" y="68"/>
                </a:moveTo>
                <a:lnTo>
                  <a:pt x="0" y="0"/>
                </a:lnTo>
                <a:lnTo>
                  <a:pt x="840" y="0"/>
                </a:lnTo>
                <a:lnTo>
                  <a:pt x="930" y="68"/>
                </a:lnTo>
                <a:lnTo>
                  <a:pt x="46" y="68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465377" name="Text Box 33"/>
          <p:cNvSpPr txBox="1">
            <a:spLocks noChangeArrowheads="1"/>
          </p:cNvSpPr>
          <p:nvPr/>
        </p:nvSpPr>
        <p:spPr bwMode="auto">
          <a:xfrm>
            <a:off x="1282964" y="5327284"/>
            <a:ext cx="1872854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sz="1200" dirty="0" err="1"/>
              <a:t>Aquifer</a:t>
            </a:r>
            <a:endParaRPr lang="de-AT" sz="1200" dirty="0"/>
          </a:p>
        </p:txBody>
      </p:sp>
      <p:sp>
        <p:nvSpPr>
          <p:cNvPr id="35" name="Freeform 28" descr="50%"/>
          <p:cNvSpPr>
            <a:spLocks/>
          </p:cNvSpPr>
          <p:nvPr/>
        </p:nvSpPr>
        <p:spPr bwMode="auto">
          <a:xfrm>
            <a:off x="2988138" y="3738198"/>
            <a:ext cx="1872853" cy="144462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227" y="0"/>
              </a:cxn>
              <a:cxn ang="0">
                <a:pos x="953" y="0"/>
              </a:cxn>
              <a:cxn ang="0">
                <a:pos x="1179" y="91"/>
              </a:cxn>
              <a:cxn ang="0">
                <a:pos x="0" y="91"/>
              </a:cxn>
            </a:cxnLst>
            <a:rect l="0" t="0" r="r" b="b"/>
            <a:pathLst>
              <a:path w="1179" h="91">
                <a:moveTo>
                  <a:pt x="0" y="91"/>
                </a:moveTo>
                <a:lnTo>
                  <a:pt x="227" y="0"/>
                </a:lnTo>
                <a:lnTo>
                  <a:pt x="953" y="0"/>
                </a:lnTo>
                <a:lnTo>
                  <a:pt x="1179" y="91"/>
                </a:lnTo>
                <a:lnTo>
                  <a:pt x="0" y="91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706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6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6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6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6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6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6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6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6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6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6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6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6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6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6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65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65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65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465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465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465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465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465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465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46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6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6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6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6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6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6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6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6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6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6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6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6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6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6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46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65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65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46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46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46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46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6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6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46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65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65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46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6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6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46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65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65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46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146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2000"/>
                                        <p:tgtEl>
                                          <p:spTgt spid="146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146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46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46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6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1000"/>
                                        <p:tgtEl>
                                          <p:spTgt spid="1465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46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46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46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2000"/>
                                        <p:tgtEl>
                                          <p:spTgt spid="146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1000"/>
                                        <p:tgtEl>
                                          <p:spTgt spid="146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46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46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6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1000"/>
                                        <p:tgtEl>
                                          <p:spTgt spid="146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46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46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46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5347" grpId="0" animBg="1"/>
      <p:bldP spid="1465347" grpId="1" animBg="1"/>
      <p:bldP spid="1465348" grpId="0" animBg="1"/>
      <p:bldP spid="1465349" grpId="0" animBg="1"/>
      <p:bldP spid="1465350" grpId="0" animBg="1"/>
      <p:bldP spid="1465350" grpId="1" animBg="1"/>
      <p:bldP spid="1465350" grpId="2" animBg="1"/>
      <p:bldP spid="1465351" grpId="0" animBg="1"/>
      <p:bldP spid="1465351" grpId="1" animBg="1"/>
      <p:bldP spid="1465351" grpId="2" animBg="1"/>
      <p:bldP spid="1465352" grpId="0" animBg="1"/>
      <p:bldP spid="1465352" grpId="1" animBg="1"/>
      <p:bldP spid="1465352" grpId="2" animBg="1"/>
      <p:bldP spid="1465353" grpId="0" animBg="1"/>
      <p:bldP spid="1465353" grpId="1" animBg="1"/>
      <p:bldP spid="1465353" grpId="2" animBg="1"/>
      <p:bldP spid="1465354" grpId="0" animBg="1"/>
      <p:bldP spid="1465354" grpId="1" animBg="1"/>
      <p:bldP spid="1465354" grpId="2" animBg="1"/>
      <p:bldP spid="1465355" grpId="0" animBg="1"/>
      <p:bldP spid="1465356" grpId="0"/>
      <p:bldP spid="1465356" grpId="1"/>
      <p:bldP spid="1465356" grpId="2"/>
      <p:bldP spid="1465357" grpId="0"/>
      <p:bldP spid="1465358" grpId="0"/>
      <p:bldP spid="1465361" grpId="0"/>
      <p:bldP spid="1465362" grpId="0"/>
      <p:bldP spid="1465363" grpId="0"/>
      <p:bldP spid="1465364" grpId="0"/>
      <p:bldP spid="1465365" grpId="0" animBg="1"/>
      <p:bldP spid="1465366" grpId="0" animBg="1"/>
      <p:bldP spid="1465367" grpId="0" animBg="1"/>
      <p:bldP spid="1465368" grpId="0" animBg="1"/>
      <p:bldP spid="1465369" grpId="0" animBg="1"/>
      <p:bldP spid="1465370" grpId="0" animBg="1"/>
      <p:bldP spid="1465371" grpId="0" animBg="1"/>
      <p:bldP spid="1465372" grpId="0" animBg="1"/>
      <p:bldP spid="1465373" grpId="0" animBg="1"/>
      <p:bldP spid="1465374" grpId="0" animBg="1"/>
      <p:bldP spid="1465375" grpId="0" animBg="1"/>
      <p:bldP spid="1465376" grpId="0" animBg="1"/>
      <p:bldP spid="1465377" grpId="0"/>
      <p:bldP spid="1465377" grpId="1"/>
      <p:bldP spid="35" grpId="0" animBg="1"/>
      <p:bldP spid="35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1090254"/>
            <a:ext cx="7019925" cy="371897"/>
          </a:xfrm>
        </p:spPr>
        <p:txBody>
          <a:bodyPr/>
          <a:lstStyle/>
          <a:p>
            <a:r>
              <a:rPr lang="en-SG" dirty="0" smtClean="0"/>
              <a:t>Flood protection </a:t>
            </a:r>
            <a:r>
              <a:rPr lang="en-SG" dirty="0"/>
              <a:t>p</a:t>
            </a:r>
            <a:r>
              <a:rPr lang="en-SG" dirty="0" smtClean="0"/>
              <a:t>rojects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73</a:t>
            </a:fld>
            <a:endParaRPr lang="de-AT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239996905"/>
              </p:ext>
            </p:extLst>
          </p:nvPr>
        </p:nvGraphicFramePr>
        <p:xfrm>
          <a:off x="722314" y="1643063"/>
          <a:ext cx="8843718" cy="4917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579"/>
                <a:gridCol w="2847592"/>
                <a:gridCol w="4012547"/>
              </a:tblGrid>
              <a:tr h="3857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Morava and lower </a:t>
                      </a:r>
                      <a:r>
                        <a:rPr lang="en-US" dirty="0" err="1" smtClean="0"/>
                        <a:t>Thaya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Danube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Client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Flood Protection Associations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600" dirty="0" smtClean="0"/>
                        <a:t>Danube Flood Control Agency 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Financing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bmvit</a:t>
                      </a:r>
                      <a:r>
                        <a:rPr lang="en-US" sz="1600" baseline="0" dirty="0" smtClean="0"/>
                        <a:t>, Federal state of Lower Austria, municipalities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bmvit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City of Vienna, Federal State of Lower Austria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Investment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approx. € 123 Mio.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approx. </a:t>
                      </a:r>
                      <a:r>
                        <a:rPr lang="en-GB" sz="1600" dirty="0" smtClean="0"/>
                        <a:t>€ 95.4 Mio.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Length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approx. 80 km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approx. 67 km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Protected population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approx. 18.000 individuals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(in 10 municipalities)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approx. 30.000 individuals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(in 12 municipalities)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Design discharge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HQ</a:t>
                      </a:r>
                      <a:r>
                        <a:rPr lang="en-US" sz="1600" baseline="-25000" dirty="0" smtClean="0"/>
                        <a:t>100</a:t>
                      </a:r>
                      <a:r>
                        <a:rPr lang="en-US" sz="1600" dirty="0" smtClean="0"/>
                        <a:t> +</a:t>
                      </a:r>
                      <a:r>
                        <a:rPr lang="en-US" sz="1600" baseline="0" dirty="0" smtClean="0"/>
                        <a:t> 70 cm freeboard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HQ</a:t>
                      </a:r>
                      <a:r>
                        <a:rPr lang="en-GB" sz="16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(Q = 14.000 m</a:t>
                      </a:r>
                      <a:r>
                        <a:rPr lang="en-GB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/s)</a:t>
                      </a:r>
                      <a:r>
                        <a:rPr lang="en-GB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 variable</a:t>
                      </a:r>
                      <a:r>
                        <a:rPr lang="en-GB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freeboard (0 – 50 cm)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Construction measures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Sealing: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Diaphragm wall</a:t>
                      </a:r>
                    </a:p>
                    <a:p>
                      <a:r>
                        <a:rPr lang="en-US" sz="1600" dirty="0" smtClean="0"/>
                        <a:t>Relief drainage: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Gravel pillars</a:t>
                      </a:r>
                    </a:p>
                    <a:p>
                      <a:r>
                        <a:rPr lang="en-US" sz="1600" dirty="0" smtClean="0"/>
                        <a:t>Protective strip surface: gravel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Dike crest surface: </a:t>
                      </a:r>
                      <a:r>
                        <a:rPr lang="en-US" sz="1600" dirty="0" smtClean="0"/>
                        <a:t>gravel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Sealing: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Mixed-in-Place</a:t>
                      </a:r>
                      <a:r>
                        <a:rPr lang="en-US" sz="1600" baseline="0" dirty="0" smtClean="0"/>
                        <a:t> wall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Relief drainage: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Gravel pillars</a:t>
                      </a:r>
                    </a:p>
                    <a:p>
                      <a:r>
                        <a:rPr lang="en-US" sz="1600" dirty="0" smtClean="0"/>
                        <a:t>Protective strip surface: grass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Dike crest and </a:t>
                      </a:r>
                      <a:r>
                        <a:rPr lang="en-US" sz="1600" baseline="0" dirty="0" err="1" smtClean="0"/>
                        <a:t>maintanance</a:t>
                      </a:r>
                      <a:r>
                        <a:rPr lang="en-US" sz="1600" baseline="0" dirty="0" smtClean="0"/>
                        <a:t> path surface: </a:t>
                      </a:r>
                      <a:r>
                        <a:rPr lang="en-US" sz="1600" dirty="0" smtClean="0"/>
                        <a:t>gravel</a:t>
                      </a:r>
                      <a:r>
                        <a:rPr lang="en-US" sz="1600" baseline="0" dirty="0" smtClean="0"/>
                        <a:t> or asphalt (cycle track)</a:t>
                      </a: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Construction period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2006</a:t>
                      </a:r>
                      <a:r>
                        <a:rPr lang="en-US" sz="1600" baseline="0" dirty="0" smtClean="0"/>
                        <a:t> – 2012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2017 - 2020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4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722313" y="718358"/>
            <a:ext cx="7019925" cy="743793"/>
          </a:xfrm>
        </p:spPr>
        <p:txBody>
          <a:bodyPr/>
          <a:lstStyle/>
          <a:p>
            <a:r>
              <a:rPr lang="en-SG" dirty="0"/>
              <a:t>Rehabilitation of Flood Protection </a:t>
            </a:r>
            <a:r>
              <a:rPr lang="en-SG" dirty="0" smtClean="0"/>
              <a:t>along the River Danube east of Vienna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74</a:t>
            </a:fld>
            <a:endParaRPr lang="de-AT" dirty="0"/>
          </a:p>
        </p:txBody>
      </p:sp>
      <p:pic>
        <p:nvPicPr>
          <p:cNvPr id="20482" name="Picture 2" descr="C:\Users\michaela.sterl\AppData\Local\Microsoft\Windows\Temporary Internet Files\Content.Outlook\C0FPA057\_FVZ3972_s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13" y="1771737"/>
            <a:ext cx="8698992" cy="417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75</a:t>
            </a:fld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7019925" cy="2885405"/>
          </a:xfrm>
        </p:spPr>
        <p:txBody>
          <a:bodyPr/>
          <a:lstStyle/>
          <a:p>
            <a:pPr lvl="1"/>
            <a:r>
              <a:rPr lang="en-US" dirty="0"/>
              <a:t>Provides flood protection for City of Vienna and </a:t>
            </a:r>
            <a:r>
              <a:rPr lang="en-US" dirty="0" smtClean="0"/>
              <a:t>for parts of </a:t>
            </a:r>
            <a:r>
              <a:rPr lang="en-US" dirty="0"/>
              <a:t>Lower </a:t>
            </a:r>
            <a:r>
              <a:rPr lang="en-US" dirty="0" smtClean="0"/>
              <a:t>Austria east of Vienna</a:t>
            </a:r>
            <a:endParaRPr lang="en-US" dirty="0"/>
          </a:p>
          <a:p>
            <a:pPr lvl="1"/>
            <a:r>
              <a:rPr lang="en-US" dirty="0"/>
              <a:t>Design discharge: 14.000 m</a:t>
            </a:r>
            <a:r>
              <a:rPr lang="en-US" baseline="30000" dirty="0"/>
              <a:t>3</a:t>
            </a:r>
            <a:r>
              <a:rPr lang="en-US" dirty="0"/>
              <a:t>/s (&gt;HQ</a:t>
            </a:r>
            <a:r>
              <a:rPr lang="en-US" baseline="-25000" dirty="0"/>
              <a:t>1000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Construction of dike 120 years ago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Last rehabilitation in 1970ies (only certain sections of the dike)</a:t>
            </a:r>
          </a:p>
          <a:p>
            <a:pPr lvl="1"/>
            <a:r>
              <a:rPr lang="en-US" dirty="0" smtClean="0"/>
              <a:t>Defensive measures during flood events (2002, 2013)</a:t>
            </a:r>
          </a:p>
          <a:p>
            <a:pPr lvl="1"/>
            <a:r>
              <a:rPr lang="en-US" dirty="0" smtClean="0"/>
              <a:t>2d model: raising dike crest level necessary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protection system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76</a:t>
            </a:fld>
            <a:endParaRPr lang="de-AT" dirty="0"/>
          </a:p>
        </p:txBody>
      </p:sp>
      <p:pic>
        <p:nvPicPr>
          <p:cNvPr id="21506" name="Picture 2" descr="T:\03-Projekte\HWS_Donau\GIS\pdf-Pläne\UELP_HWS_Donau_MFSD_basemap_2014070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43739"/>
            <a:ext cx="9906000" cy="477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protection system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22313" y="5856486"/>
            <a:ext cx="31791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2000" dirty="0" smtClean="0"/>
              <a:t>Video</a:t>
            </a:r>
            <a:endParaRPr lang="de-DE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27341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78</a:t>
            </a:fld>
            <a:endParaRPr lang="de-AT" dirty="0"/>
          </a:p>
        </p:txBody>
      </p:sp>
      <p:pic>
        <p:nvPicPr>
          <p:cNvPr id="7" name="Bildplatzhalt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175"/>
            <a:ext cx="9906000" cy="6854825"/>
          </a:xfrm>
          <a:prstGeom prst="rect">
            <a:avLst/>
          </a:prstGeom>
        </p:spPr>
      </p:pic>
      <p:sp>
        <p:nvSpPr>
          <p:cNvPr id="9" name="Pfeil nach unten 1"/>
          <p:cNvSpPr/>
          <p:nvPr/>
        </p:nvSpPr>
        <p:spPr>
          <a:xfrm rot="663051" flipV="1">
            <a:off x="255262" y="3108912"/>
            <a:ext cx="385315" cy="70944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21897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79</a:t>
            </a:fld>
            <a:endParaRPr lang="de-AT" dirty="0"/>
          </a:p>
        </p:txBody>
      </p:sp>
      <p:pic>
        <p:nvPicPr>
          <p:cNvPr id="9" name="Bildplatzhalt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175"/>
            <a:ext cx="9906000" cy="6854825"/>
          </a:xfrm>
          <a:prstGeom prst="rect">
            <a:avLst/>
          </a:prstGeom>
        </p:spPr>
      </p:pic>
      <p:sp>
        <p:nvSpPr>
          <p:cNvPr id="11" name="Pfeil nach unten 4"/>
          <p:cNvSpPr/>
          <p:nvPr/>
        </p:nvSpPr>
        <p:spPr>
          <a:xfrm rot="663051" flipV="1">
            <a:off x="1295786" y="4795821"/>
            <a:ext cx="385315" cy="70944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7326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34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80</a:t>
            </a:fld>
            <a:endParaRPr lang="de-AT" dirty="0"/>
          </a:p>
        </p:txBody>
      </p:sp>
      <p:pic>
        <p:nvPicPr>
          <p:cNvPr id="6" name="Bildplatzhalt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175"/>
            <a:ext cx="9906000" cy="6854825"/>
          </a:xfrm>
          <a:prstGeom prst="rect">
            <a:avLst/>
          </a:prstGeom>
        </p:spPr>
      </p:pic>
      <p:sp>
        <p:nvSpPr>
          <p:cNvPr id="8" name="Pfeil nach unten 4"/>
          <p:cNvSpPr/>
          <p:nvPr/>
        </p:nvSpPr>
        <p:spPr>
          <a:xfrm rot="663051" flipV="1">
            <a:off x="5000683" y="4811588"/>
            <a:ext cx="385315" cy="70944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21897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81</a:t>
            </a:fld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7019925" cy="2885405"/>
          </a:xfrm>
        </p:spPr>
        <p:txBody>
          <a:bodyPr/>
          <a:lstStyle/>
          <a:p>
            <a:pPr lvl="1"/>
            <a:r>
              <a:rPr lang="en-US" dirty="0" smtClean="0"/>
              <a:t>Permits</a:t>
            </a:r>
          </a:p>
          <a:p>
            <a:pPr lvl="2"/>
            <a:r>
              <a:rPr lang="en-US" dirty="0" smtClean="0"/>
              <a:t>Water law</a:t>
            </a:r>
          </a:p>
          <a:p>
            <a:pPr lvl="2"/>
            <a:r>
              <a:rPr lang="en-US" dirty="0" smtClean="0"/>
              <a:t>Conservation law</a:t>
            </a:r>
          </a:p>
          <a:p>
            <a:pPr lvl="2"/>
            <a:r>
              <a:rPr lang="en-US" dirty="0" smtClean="0"/>
              <a:t>National park law</a:t>
            </a:r>
          </a:p>
          <a:p>
            <a:pPr lvl="2"/>
            <a:r>
              <a:rPr lang="en-US" dirty="0" smtClean="0"/>
              <a:t>Forest law</a:t>
            </a:r>
          </a:p>
          <a:p>
            <a:pPr lvl="1"/>
            <a:r>
              <a:rPr lang="en-US" dirty="0" smtClean="0"/>
              <a:t>Trans-border-system</a:t>
            </a:r>
            <a:endParaRPr lang="en-US" dirty="0"/>
          </a:p>
          <a:p>
            <a:pPr lvl="1"/>
            <a:r>
              <a:rPr lang="en-US" dirty="0" smtClean="0"/>
              <a:t>Protected area (national park, Natura-2000, </a:t>
            </a:r>
            <a:r>
              <a:rPr lang="en-US" dirty="0"/>
              <a:t>nature reserve, 	landscape conservation </a:t>
            </a:r>
            <a:r>
              <a:rPr lang="en-US" dirty="0" smtClean="0"/>
              <a:t>area)</a:t>
            </a:r>
            <a:endParaRPr lang="en-US" dirty="0"/>
          </a:p>
          <a:p>
            <a:pPr lvl="1"/>
            <a:r>
              <a:rPr lang="en-US" dirty="0" smtClean="0"/>
              <a:t>Conflicting interests (agriculture, nature conservation, tourism) </a:t>
            </a:r>
          </a:p>
        </p:txBody>
      </p:sp>
    </p:spTree>
    <p:extLst>
      <p:ext uri="{BB962C8B-B14F-4D97-AF65-F5344CB8AC3E}">
        <p14:creationId xmlns:p14="http://schemas.microsoft.com/office/powerpoint/2010/main" val="237070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Trans-border system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82</a:t>
            </a:fld>
            <a:endParaRPr lang="de-AT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8" y="1799215"/>
            <a:ext cx="9839665" cy="40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il nach rechts 3"/>
          <p:cNvSpPr/>
          <p:nvPr/>
        </p:nvSpPr>
        <p:spPr>
          <a:xfrm rot="1192481">
            <a:off x="1208188" y="4426042"/>
            <a:ext cx="390043" cy="10286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lang="de-DE"/>
          </a:p>
        </p:txBody>
      </p:sp>
      <p:sp>
        <p:nvSpPr>
          <p:cNvPr id="10" name="Textfeld 5"/>
          <p:cNvSpPr txBox="1"/>
          <p:nvPr/>
        </p:nvSpPr>
        <p:spPr>
          <a:xfrm rot="1182156">
            <a:off x="743572" y="4536066"/>
            <a:ext cx="1207659" cy="22297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de-AT" sz="10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PHHQ 14.000 m³/s</a:t>
            </a:r>
            <a:endParaRPr lang="de-DE" sz="1000" b="1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Pfeil nach rechts 13"/>
          <p:cNvSpPr/>
          <p:nvPr/>
        </p:nvSpPr>
        <p:spPr>
          <a:xfrm>
            <a:off x="4478431" y="4615201"/>
            <a:ext cx="390043" cy="10286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lang="de-DE"/>
          </a:p>
        </p:txBody>
      </p:sp>
      <p:sp>
        <p:nvSpPr>
          <p:cNvPr id="12" name="Textfeld 14"/>
          <p:cNvSpPr txBox="1"/>
          <p:nvPr/>
        </p:nvSpPr>
        <p:spPr>
          <a:xfrm rot="21589675">
            <a:off x="4047941" y="4705575"/>
            <a:ext cx="1247956" cy="22297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de-AT" sz="10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PHHQ 14.000 m³/s</a:t>
            </a:r>
            <a:endParaRPr lang="de-DE" sz="1000" b="1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Nach oben gebogener Pfeil 15"/>
          <p:cNvSpPr/>
          <p:nvPr/>
        </p:nvSpPr>
        <p:spPr>
          <a:xfrm rot="20846989">
            <a:off x="6755179" y="4342438"/>
            <a:ext cx="270814" cy="161652"/>
          </a:xfrm>
          <a:prstGeom prst="bent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lang="de-DE"/>
          </a:p>
        </p:txBody>
      </p:sp>
      <p:sp>
        <p:nvSpPr>
          <p:cNvPr id="14" name="Textfeld 21"/>
          <p:cNvSpPr txBox="1"/>
          <p:nvPr/>
        </p:nvSpPr>
        <p:spPr>
          <a:xfrm rot="20849595">
            <a:off x="6538415" y="4516698"/>
            <a:ext cx="818572" cy="37686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de-AT" sz="10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1.080 m³/s</a:t>
            </a:r>
          </a:p>
          <a:p>
            <a:pPr algn="ctr"/>
            <a:r>
              <a:rPr lang="de-AT" sz="10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720 m³/s</a:t>
            </a:r>
            <a:endParaRPr lang="de-DE" sz="1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9" name="Pfeil nach rechts 22"/>
          <p:cNvSpPr/>
          <p:nvPr/>
        </p:nvSpPr>
        <p:spPr>
          <a:xfrm rot="19276975">
            <a:off x="8428484" y="3830080"/>
            <a:ext cx="390043" cy="10286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lang="de-DE"/>
          </a:p>
        </p:txBody>
      </p:sp>
      <p:sp>
        <p:nvSpPr>
          <p:cNvPr id="20" name="Textfeld 23"/>
          <p:cNvSpPr txBox="1"/>
          <p:nvPr/>
        </p:nvSpPr>
        <p:spPr>
          <a:xfrm rot="19266650">
            <a:off x="8346801" y="3886273"/>
            <a:ext cx="880956" cy="37686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de-AT" sz="10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13.200 m³/s</a:t>
            </a:r>
          </a:p>
          <a:p>
            <a:pPr algn="ctr"/>
            <a:r>
              <a:rPr lang="de-AT" sz="10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13.420 m³/s</a:t>
            </a:r>
            <a:endParaRPr lang="de-DE" sz="1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" name="180-Grad-Pfeil 18"/>
          <p:cNvSpPr/>
          <p:nvPr/>
        </p:nvSpPr>
        <p:spPr>
          <a:xfrm rot="13943657">
            <a:off x="6135192" y="4207604"/>
            <a:ext cx="336409" cy="174441"/>
          </a:xfrm>
          <a:prstGeom prst="utur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2" name="Textfeld 28"/>
          <p:cNvSpPr txBox="1"/>
          <p:nvPr/>
        </p:nvSpPr>
        <p:spPr>
          <a:xfrm>
            <a:off x="5448300" y="3776739"/>
            <a:ext cx="759847" cy="37686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de-AT" sz="10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800 m³/s</a:t>
            </a:r>
          </a:p>
          <a:p>
            <a:pPr algn="ctr"/>
            <a:r>
              <a:rPr lang="de-AT" sz="10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540 m³/s</a:t>
            </a:r>
            <a:endParaRPr lang="de-DE" sz="1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3" name="Nach oben gebogener Pfeil 30"/>
          <p:cNvSpPr/>
          <p:nvPr/>
        </p:nvSpPr>
        <p:spPr>
          <a:xfrm rot="18906541" flipV="1">
            <a:off x="7903512" y="3748284"/>
            <a:ext cx="270814" cy="161652"/>
          </a:xfrm>
          <a:prstGeom prst="bent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lang="de-DE"/>
          </a:p>
        </p:txBody>
      </p:sp>
      <p:sp>
        <p:nvSpPr>
          <p:cNvPr id="24" name="Textfeld 31"/>
          <p:cNvSpPr txBox="1"/>
          <p:nvPr/>
        </p:nvSpPr>
        <p:spPr>
          <a:xfrm rot="19266650">
            <a:off x="7314773" y="3571524"/>
            <a:ext cx="675487" cy="37686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de-AT" sz="10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280 m³/s</a:t>
            </a:r>
          </a:p>
          <a:p>
            <a:pPr algn="ctr"/>
            <a:r>
              <a:rPr lang="de-AT" sz="10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140 m³/s</a:t>
            </a:r>
            <a:endParaRPr lang="de-DE" sz="1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Pfeil nach rechts 32"/>
          <p:cNvSpPr/>
          <p:nvPr/>
        </p:nvSpPr>
        <p:spPr>
          <a:xfrm rot="4404938">
            <a:off x="8956491" y="2461561"/>
            <a:ext cx="360040" cy="11144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lang="de-DE"/>
          </a:p>
        </p:txBody>
      </p:sp>
      <p:sp>
        <p:nvSpPr>
          <p:cNvPr id="26" name="Textfeld 33"/>
          <p:cNvSpPr txBox="1"/>
          <p:nvPr/>
        </p:nvSpPr>
        <p:spPr>
          <a:xfrm rot="4380000">
            <a:off x="8564194" y="2001615"/>
            <a:ext cx="1454160" cy="37686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de-AT" sz="1000" b="1" dirty="0" smtClean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Morava </a:t>
            </a:r>
            <a:r>
              <a:rPr lang="de-AT" sz="10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(HQ</a:t>
            </a:r>
            <a:r>
              <a:rPr lang="de-AT" sz="1000" b="1" baseline="-25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30</a:t>
            </a:r>
            <a:r>
              <a:rPr lang="de-AT" sz="10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)</a:t>
            </a:r>
          </a:p>
          <a:p>
            <a:pPr algn="ctr"/>
            <a:r>
              <a:rPr lang="de-AT" sz="10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1.040 m³/s</a:t>
            </a:r>
            <a:endParaRPr lang="de-DE" sz="1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7" name="Pfeil nach rechts 34"/>
          <p:cNvSpPr/>
          <p:nvPr/>
        </p:nvSpPr>
        <p:spPr>
          <a:xfrm rot="2019193">
            <a:off x="9182416" y="3405390"/>
            <a:ext cx="390043" cy="10286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lang="de-DE"/>
          </a:p>
        </p:txBody>
      </p:sp>
      <p:sp>
        <p:nvSpPr>
          <p:cNvPr id="28" name="Textfeld 35"/>
          <p:cNvSpPr txBox="1"/>
          <p:nvPr/>
        </p:nvSpPr>
        <p:spPr>
          <a:xfrm rot="1953260">
            <a:off x="9149251" y="2968409"/>
            <a:ext cx="866483" cy="53074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r>
              <a:rPr lang="de-AT" sz="1000" b="1" dirty="0">
                <a:latin typeface="Franklin Gothic Book" panose="020B0503020102020204" pitchFamily="34" charset="0"/>
              </a:rPr>
              <a:t>SK</a:t>
            </a:r>
          </a:p>
          <a:p>
            <a:r>
              <a:rPr lang="de-AT" sz="10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13.200 m³/s</a:t>
            </a:r>
          </a:p>
          <a:p>
            <a:r>
              <a:rPr lang="de-AT" sz="10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13.150 m³/s</a:t>
            </a:r>
            <a:endParaRPr lang="de-DE" sz="1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9" name="Pfeil nach rechts 37"/>
          <p:cNvSpPr/>
          <p:nvPr/>
        </p:nvSpPr>
        <p:spPr>
          <a:xfrm rot="19276975">
            <a:off x="7534499" y="4301722"/>
            <a:ext cx="390043" cy="10286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lang="de-DE"/>
          </a:p>
        </p:txBody>
      </p:sp>
      <p:sp>
        <p:nvSpPr>
          <p:cNvPr id="30" name="Textfeld 38"/>
          <p:cNvSpPr txBox="1"/>
          <p:nvPr/>
        </p:nvSpPr>
        <p:spPr>
          <a:xfrm rot="19266650">
            <a:off x="7470288" y="4351506"/>
            <a:ext cx="844384" cy="37686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r>
              <a:rPr lang="de-AT" sz="10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12.920 m³/s</a:t>
            </a:r>
          </a:p>
          <a:p>
            <a:r>
              <a:rPr lang="de-AT" sz="10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13.280 m³/s</a:t>
            </a:r>
            <a:endParaRPr lang="de-DE" sz="1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1" name="Textfeld 39"/>
          <p:cNvSpPr txBox="1"/>
          <p:nvPr/>
        </p:nvSpPr>
        <p:spPr>
          <a:xfrm>
            <a:off x="100365" y="1853461"/>
            <a:ext cx="2785709" cy="37686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r>
              <a:rPr lang="de-AT" sz="1000" b="1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Discharge as per  consent </a:t>
            </a:r>
            <a:r>
              <a:rPr lang="de-AT" sz="10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1977</a:t>
            </a:r>
          </a:p>
          <a:p>
            <a:r>
              <a:rPr lang="de-AT" sz="1000" b="1" dirty="0" smtClean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Discharge as per 2D-model </a:t>
            </a:r>
            <a:endParaRPr lang="de-DE" sz="1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2" name="Textfeld 40"/>
          <p:cNvSpPr txBox="1"/>
          <p:nvPr/>
        </p:nvSpPr>
        <p:spPr>
          <a:xfrm rot="20808532">
            <a:off x="6080255" y="4891301"/>
            <a:ext cx="1394469" cy="53074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415" tIns="34208" rIns="68415" bIns="34208" rtlCol="0">
            <a:spAutoFit/>
          </a:bodyPr>
          <a:lstStyle/>
          <a:p>
            <a:r>
              <a:rPr lang="de-AT" sz="1000" b="1" dirty="0" smtClean="0">
                <a:solidFill>
                  <a:schemeClr val="tx2"/>
                </a:solidFill>
                <a:latin typeface="Franklin Gothic Book" panose="020B0503020102020204" pitchFamily="34" charset="0"/>
              </a:rPr>
              <a:t>Overflow section</a:t>
            </a:r>
          </a:p>
          <a:p>
            <a:r>
              <a:rPr lang="de-AT" sz="1000" b="1" dirty="0" smtClean="0">
                <a:solidFill>
                  <a:schemeClr val="tx2"/>
                </a:solidFill>
                <a:latin typeface="Franklin Gothic Book" panose="020B0503020102020204" pitchFamily="34" charset="0"/>
              </a:rPr>
              <a:t>Overflow starts at  </a:t>
            </a:r>
            <a:r>
              <a:rPr lang="de-AT" sz="10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12.000 m³/s</a:t>
            </a:r>
            <a:endParaRPr lang="de-DE" sz="1000" b="1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protection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312" y="1807467"/>
            <a:ext cx="7209576" cy="4738650"/>
          </a:xfrm>
          <a:prstGeom prst="rect">
            <a:avLst/>
          </a:prstGeom>
        </p:spPr>
      </p:pic>
      <p:sp>
        <p:nvSpPr>
          <p:cNvPr id="33" name="Inhaltsplatzhalter 14"/>
          <p:cNvSpPr>
            <a:spLocks noGrp="1"/>
          </p:cNvSpPr>
          <p:nvPr>
            <p:ph idx="15"/>
          </p:nvPr>
        </p:nvSpPr>
        <p:spPr>
          <a:xfrm>
            <a:off x="7844842" y="1984798"/>
            <a:ext cx="1946459" cy="299441"/>
          </a:xfrm>
        </p:spPr>
        <p:txBody>
          <a:bodyPr/>
          <a:lstStyle/>
          <a:p>
            <a:pPr marL="0" lvl="1" indent="0">
              <a:buNone/>
            </a:pPr>
            <a:r>
              <a:rPr lang="en-US" dirty="0" smtClean="0"/>
              <a:t>National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protection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643" y="3400540"/>
            <a:ext cx="4648126" cy="304279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9185" y="3400540"/>
            <a:ext cx="4616811" cy="304279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idx="15"/>
          </p:nvPr>
        </p:nvSpPr>
        <p:spPr>
          <a:xfrm>
            <a:off x="722314" y="1685357"/>
            <a:ext cx="8644970" cy="1672532"/>
          </a:xfrm>
        </p:spPr>
        <p:txBody>
          <a:bodyPr/>
          <a:lstStyle/>
          <a:p>
            <a:pPr marL="0" lvl="1" indent="0">
              <a:buNone/>
            </a:pPr>
            <a:r>
              <a:rPr lang="en-US" dirty="0" smtClean="0"/>
              <a:t>Natura </a:t>
            </a:r>
            <a:r>
              <a:rPr lang="en-US" dirty="0"/>
              <a:t>2000 is a network of nature protection areas in the territory of the European Union. </a:t>
            </a:r>
            <a:endParaRPr lang="en-US" dirty="0" smtClean="0"/>
          </a:p>
          <a:p>
            <a:pPr marL="0" lvl="1" indent="0">
              <a:buNone/>
            </a:pPr>
            <a:r>
              <a:rPr lang="en-US" dirty="0" smtClean="0"/>
              <a:t>It </a:t>
            </a:r>
            <a:r>
              <a:rPr lang="en-US" dirty="0"/>
              <a:t>is made up of Special Areas of Conservation (SACs) and Special Protection Areas (SPAs) designated respectively under the Habitats Directive and Birds Directive. </a:t>
            </a:r>
          </a:p>
        </p:txBody>
      </p:sp>
    </p:spTree>
    <p:extLst>
      <p:ext uri="{BB962C8B-B14F-4D97-AF65-F5344CB8AC3E}">
        <p14:creationId xmlns:p14="http://schemas.microsoft.com/office/powerpoint/2010/main" val="12224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Objects of protection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12B588E4-0580-4920-92CD-EC1C9E43FDE4}" type="slidenum">
              <a:rPr lang="de-AT" smtClean="0"/>
              <a:pPr/>
              <a:t>85</a:t>
            </a:fld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idx="15"/>
          </p:nvPr>
        </p:nvSpPr>
        <p:spPr>
          <a:xfrm>
            <a:off x="722313" y="2346305"/>
            <a:ext cx="7019925" cy="1603003"/>
          </a:xfrm>
        </p:spPr>
        <p:txBody>
          <a:bodyPr/>
          <a:lstStyle/>
          <a:p>
            <a:pPr lvl="1"/>
            <a:r>
              <a:rPr lang="en-US" dirty="0" smtClean="0"/>
              <a:t>Dry grassland</a:t>
            </a:r>
          </a:p>
          <a:p>
            <a:pPr lvl="1"/>
            <a:r>
              <a:rPr lang="en-US" dirty="0" smtClean="0"/>
              <a:t>Orchids</a:t>
            </a:r>
          </a:p>
          <a:p>
            <a:pPr lvl="1"/>
            <a:r>
              <a:rPr lang="en-US" dirty="0" smtClean="0"/>
              <a:t>Amphibians</a:t>
            </a:r>
          </a:p>
          <a:p>
            <a:pPr lvl="1"/>
            <a:r>
              <a:rPr lang="en-US" dirty="0" smtClean="0"/>
              <a:t>Reptiles</a:t>
            </a:r>
            <a:endParaRPr lang="en-US" dirty="0"/>
          </a:p>
          <a:p>
            <a:pPr lvl="1"/>
            <a:r>
              <a:rPr lang="en-US" dirty="0" smtClean="0"/>
              <a:t>Birds</a:t>
            </a:r>
            <a:endParaRPr lang="en-US" dirty="0"/>
          </a:p>
        </p:txBody>
      </p:sp>
      <p:pic>
        <p:nvPicPr>
          <p:cNvPr id="6" name="Bildplatzhalt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0" y="2000249"/>
            <a:ext cx="53244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/>
              <a:t>Dry grassland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86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261243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Precious dry grass lands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Red-listed species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Habitat for snail, grasshopper, butterfly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1952671"/>
            <a:ext cx="4155830" cy="311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510" y="3508443"/>
            <a:ext cx="3021412" cy="224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T:\03-Projekte\UMWELT\UferDämmeStreckenpflege\DonauOstabMelk\DammsanierungSchönaubisRußbach\Fotos\20160602_BefahrungmitUmweltbaubegleitung\DSC_05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976" y="4852885"/>
            <a:ext cx="2775678" cy="18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Orchids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87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282402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Red-listed species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dirty="0"/>
              <a:t>Orchis militaris </a:t>
            </a:r>
            <a:endParaRPr lang="it-IT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dirty="0" smtClean="0"/>
              <a:t>Anacamptis </a:t>
            </a:r>
            <a:r>
              <a:rPr lang="it-IT" dirty="0"/>
              <a:t>morio </a:t>
            </a:r>
            <a:endParaRPr lang="it-IT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dirty="0" smtClean="0"/>
              <a:t>Neottinea ustulata</a:t>
            </a:r>
            <a:endParaRPr lang="it-IT" dirty="0"/>
          </a:p>
        </p:txBody>
      </p:sp>
      <p:pic>
        <p:nvPicPr>
          <p:cNvPr id="12" name="Bild 23" descr="Orchis_ust_Äußerer_KD_920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194" y="2757488"/>
            <a:ext cx="1592685" cy="219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2614" y="1969760"/>
            <a:ext cx="2143125" cy="271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78" y="1969761"/>
            <a:ext cx="1900249" cy="2716540"/>
          </a:xfrm>
          <a:prstGeom prst="rect">
            <a:avLst/>
          </a:prstGeom>
        </p:spPr>
      </p:pic>
      <p:pic>
        <p:nvPicPr>
          <p:cNvPr id="15" name="Picture 2" descr="http://www.viadonau.org/fileadmin/_processed_/csm_5s_32a246e49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"/>
          <a:stretch/>
        </p:blipFill>
        <p:spPr bwMode="auto">
          <a:xfrm>
            <a:off x="660306" y="5155187"/>
            <a:ext cx="8721829" cy="14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13" y="1944045"/>
            <a:ext cx="3658751" cy="333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Butterflies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88</a:t>
            </a:fld>
            <a:endParaRPr lang="de-A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427" y="4285166"/>
            <a:ext cx="2905421" cy="216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2" r="21019"/>
          <a:stretch/>
        </p:blipFill>
        <p:spPr bwMode="auto">
          <a:xfrm>
            <a:off x="4166224" y="4285166"/>
            <a:ext cx="2384478" cy="218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5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Dry grassland &amp; Orchids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89</a:t>
            </a:fld>
            <a:endParaRPr lang="de-AT" dirty="0"/>
          </a:p>
        </p:txBody>
      </p:sp>
      <p:pic>
        <p:nvPicPr>
          <p:cNvPr id="10" name="Grafik 8" descr="P101095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520" y="1671638"/>
            <a:ext cx="3476847" cy="260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" descr="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1671638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5" descr="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671" y="4329113"/>
            <a:ext cx="3193350" cy="23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467" y="4334463"/>
            <a:ext cx="3379291" cy="2394000"/>
          </a:xfrm>
          <a:prstGeom prst="rect">
            <a:avLst/>
          </a:prstGeom>
        </p:spPr>
      </p:pic>
      <p:pic>
        <p:nvPicPr>
          <p:cNvPr id="14" name="Inhaltsplatzhalter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88" y="4803887"/>
            <a:ext cx="2566100" cy="19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ans.hasenbichler\AppData\Local\Microsoft\Windows\Temporary Internet Files\Content.Outlook\8YCOQIMT\05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31075" y="0"/>
            <a:ext cx="10389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7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Orchids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90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619465"/>
          </a:xfrm>
        </p:spPr>
        <p:txBody>
          <a:bodyPr/>
          <a:lstStyle/>
          <a:p>
            <a:pPr lvl="1"/>
            <a:r>
              <a:rPr lang="en-US" b="1" dirty="0" smtClean="0">
                <a:solidFill>
                  <a:schemeClr val="accent1"/>
                </a:solidFill>
              </a:rPr>
              <a:t>Measures</a:t>
            </a:r>
            <a:endParaRPr lang="en-US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Manual relocation of orchids</a:t>
            </a:r>
          </a:p>
        </p:txBody>
      </p:sp>
      <p:pic>
        <p:nvPicPr>
          <p:cNvPr id="22530" name="Picture 2" descr="T:\03-Projekte\HWS_Donau\51321700\03_Projektunterlagen\036_Begl-Nachl\03611_Einzelversatz Orchideen\Ein\Fotos\Fotos_Versatz\DSC_0009_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45433" y="3920666"/>
            <a:ext cx="2871804" cy="16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T:\03-Projekte\HWS_Donau\51321700\03_Projektunterlagen\036_Begl-Nachl\03611_Einzelversatz Orchideen\Ein\Fotos\Fotos_Versatz\DSC_0026_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1965666"/>
            <a:ext cx="3078052" cy="17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65" y="3971277"/>
            <a:ext cx="5959991" cy="188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0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Forest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91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2699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Measures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Preservation of precious trees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compensatory measures (i.e. forestation)</a:t>
            </a:r>
          </a:p>
        </p:txBody>
      </p:sp>
      <p:pic>
        <p:nvPicPr>
          <p:cNvPr id="8" name="Picture 3" descr="T:\03-Projekte\UMWELT\UferDämmeStreckenpflege\DonauOstabMelk\DammsanierungSchönaubisRußbach\20151002_BBE_Baumpersönlichkeiten_Donauauen\ID 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4471966"/>
            <a:ext cx="3251474" cy="228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:\03-Projekte\UMWELT\UferDämmeStreckenpflege\DonauOstabMelk\DammsanierungSchönaubisRußbach\20151002_BBE_Baumpersönlichkeiten_Donauauen\ID 13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2023576"/>
            <a:ext cx="3251474" cy="23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:\03-Projekte\UMWELT\UferDämmeStreckenpflege\DonauOstabMelk\DammsanierungSchönaubisRußbach\Fotos\20151002_BaumpersönlichkeitenDonauauen\Baumpersönlichkeiten Schönauer u MFSD_klein\09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94"/>
          <a:stretch/>
        </p:blipFill>
        <p:spPr bwMode="auto">
          <a:xfrm>
            <a:off x="4068882" y="4456735"/>
            <a:ext cx="5348073" cy="22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Amphibians and reptiles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92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282402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Reptiles use dike as wintering grounds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Amphibians cross the dike to get to water bodies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1952671"/>
            <a:ext cx="4029480" cy="30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bombina_variegat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508" y="3883917"/>
            <a:ext cx="2479987" cy="18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0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/>
              <a:t>Amphibians and reptiles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93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923604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Measures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/>
              <a:t>mobile seasonal fences for </a:t>
            </a:r>
            <a:r>
              <a:rPr lang="en-SG" dirty="0" smtClean="0"/>
              <a:t>amphibians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 smtClean="0"/>
              <a:t>Amphibians are caught in buckets, transferred by hand to other side of the dike</a:t>
            </a:r>
            <a:endParaRPr lang="en-US" dirty="0"/>
          </a:p>
        </p:txBody>
      </p:sp>
      <p:pic>
        <p:nvPicPr>
          <p:cNvPr id="12" name="Picture 8" descr="DSCN39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2023576"/>
            <a:ext cx="4157875" cy="311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amphibien_im_kuebel_1_100307_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441" y="4383090"/>
            <a:ext cx="2777593" cy="208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molche_im_kuebel_2_100307_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590" y="4383090"/>
            <a:ext cx="2773362" cy="20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0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/>
              <a:t>European pond terrapin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94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282402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Red-listed species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SG" dirty="0"/>
              <a:t>Without measures construction </a:t>
            </a:r>
            <a:r>
              <a:rPr lang="en-SG" dirty="0" smtClean="0"/>
              <a:t>only possible </a:t>
            </a:r>
            <a:r>
              <a:rPr lang="en-SG" dirty="0"/>
              <a:t>one month per year due </a:t>
            </a:r>
            <a:r>
              <a:rPr lang="en-SG" dirty="0" smtClean="0"/>
              <a:t>to reproduction </a:t>
            </a:r>
            <a:r>
              <a:rPr lang="en-SG" dirty="0"/>
              <a:t>cycle</a:t>
            </a:r>
            <a:endParaRPr lang="en-US" dirty="0"/>
          </a:p>
        </p:txBody>
      </p:sp>
      <p:pic>
        <p:nvPicPr>
          <p:cNvPr id="8" name="Picture 2" descr="T:\02-Teamdaten\Umwelt\2_ARBEITSGRUNDLAGEN\ARCHIV\ARCHIV BILDER\00 Allgemeines\20160413_Sumpfschildkrötenschlupf\DSC_4681_zu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1952673"/>
            <a:ext cx="4144017" cy="27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488" y="4298065"/>
            <a:ext cx="254576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9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/>
              <a:t>European pond terrapin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95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1923604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Measures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Construction ban during egg deposition (15.5.-15.7.)</a:t>
            </a: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3 types of protective measures: artificial hatching,  cages, fences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4231687"/>
            <a:ext cx="2556562" cy="193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2023576"/>
            <a:ext cx="2550211" cy="20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T:\03-Projekte\HWS_Donau\51321700\03_Projektunterlagen\036_Begl-Nachl\03601_Emys_Schutzmaßnahmen+SuSchBA\Ein\Fotodokumentation\3_Orth\Schutzmaßnahmen_2017\Inkubation\02092017\DSC0366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0518" y="4231688"/>
            <a:ext cx="2571306" cy="192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T:\03-Projekte\HWS_Donau\51321700\03_Projektunterlagen\036_Begl-Nachl\03601_Emys_Schutzmaßnahmen+SuSchBA\Ein\Fotodokumentation\3_Orth\Schutzmaßnahmen_2017\Inkubation\02092017\DSC0367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2980" y="4231688"/>
            <a:ext cx="2549252" cy="191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6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Birds</a:t>
            </a:r>
            <a:endParaRPr lang="en-US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2564805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sea eagle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black stork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honey </a:t>
            </a:r>
            <a:r>
              <a:rPr lang="en-US" dirty="0" smtClean="0"/>
              <a:t>buzzard</a:t>
            </a:r>
          </a:p>
          <a:p>
            <a:endParaRPr lang="en-US" dirty="0" smtClean="0"/>
          </a:p>
          <a:p>
            <a:r>
              <a:rPr lang="en-US" dirty="0" smtClean="0"/>
              <a:t>Measures</a:t>
            </a: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Identification of nests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Construction ban during sensitive periods of reproduction</a:t>
            </a:r>
          </a:p>
        </p:txBody>
      </p:sp>
      <p:pic>
        <p:nvPicPr>
          <p:cNvPr id="7" name="Picture 4" descr="seeadler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735" y="1892551"/>
            <a:ext cx="3046835" cy="258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T:\03-Projekte\UMWELT\eco_DONAU Mitte\13430010_LIFE+ AUENWILDNIS Wachau\2_Umsetzung\01_Fotos\20150916_Pächter Pritzenau\2015-09-15 Seeadler-Brandl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5145" y="4565557"/>
            <a:ext cx="4736105" cy="203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:\02-Teamdaten\Umwelt\4_ÖFFENTLICHKEITSARBEIT\2007_donauontour\3-Fertige Stationen\3 - Lebensraum Donau\3.5 Auwald, Auwiesen\Bilder\Auwald13, Schwarzstorch, Graureiher, Kovac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4578646"/>
            <a:ext cx="3054300" cy="20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270" y="1090254"/>
            <a:ext cx="7019925" cy="371897"/>
          </a:xfrm>
        </p:spPr>
        <p:txBody>
          <a:bodyPr/>
          <a:lstStyle/>
          <a:p>
            <a:r>
              <a:rPr lang="en-US" dirty="0" smtClean="0"/>
              <a:t>Seeds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842232" y="6304278"/>
            <a:ext cx="343043" cy="138499"/>
          </a:xfrm>
        </p:spPr>
        <p:txBody>
          <a:bodyPr/>
          <a:lstStyle/>
          <a:p>
            <a:r>
              <a:rPr lang="de-AT" dirty="0" smtClean="0"/>
              <a:t>Seite </a:t>
            </a:r>
            <a:fld id="{12B588E4-0580-4920-92CD-EC1C9E43FDE4}" type="slidenum">
              <a:rPr lang="de-AT" smtClean="0"/>
              <a:pPr/>
              <a:t>97</a:t>
            </a:fld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043488" y="2023576"/>
            <a:ext cx="4140200" cy="2244204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Measures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seeds are collected along the dike by hand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Re-cultivation of slopes with seeds that are adapted to the situation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9" descr="DSC_47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0" y="2023575"/>
            <a:ext cx="4141787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 descr="natursaatgu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248" y="4091035"/>
            <a:ext cx="1615752" cy="253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kt 2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57483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r>
              <a:rPr lang="en-US" smtClean="0"/>
              <a:t>for your attention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AT" noProof="0" dirty="0" smtClean="0"/>
              <a:t>Seite </a:t>
            </a:r>
            <a:fld id="{12B588E4-0580-4920-92CD-EC1C9E43FDE4}" type="slidenum">
              <a:rPr lang="de-AT" noProof="0" smtClean="0"/>
              <a:pPr/>
              <a:t>98</a:t>
            </a:fld>
            <a:endParaRPr lang="de-AT" noProof="0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723900" y="2023576"/>
            <a:ext cx="4140200" cy="2949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ts val="2500"/>
              </a:lnSpc>
              <a:spcBef>
                <a:spcPts val="0"/>
              </a:spcBef>
              <a:buSzPct val="100000"/>
              <a:buFont typeface="Franklin Gothic Book" panose="020B05030201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675" indent="-2286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Franklin Gothic Book" panose="020B05030201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6275" indent="-2286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Franklin Gothic Book" panose="020B05030201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231775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Franklin Gothic Book" panose="020B05030201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Contact</a:t>
            </a:r>
          </a:p>
        </p:txBody>
      </p:sp>
      <p:sp>
        <p:nvSpPr>
          <p:cNvPr id="10" name="Textplatzhalter 15"/>
          <p:cNvSpPr txBox="1">
            <a:spLocks/>
          </p:cNvSpPr>
          <p:nvPr/>
        </p:nvSpPr>
        <p:spPr>
          <a:xfrm>
            <a:off x="803750" y="3983904"/>
            <a:ext cx="2999900" cy="10259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ts val="1600"/>
              </a:lnSpc>
              <a:spcBef>
                <a:spcPts val="0"/>
              </a:spcBef>
              <a:buSzPct val="100000"/>
              <a:buFont typeface="Franklin Gothic Book" panose="020B05030201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675" indent="-2286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Franklin Gothic Book" panose="020B05030201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6275" indent="-2286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Franklin Gothic Book" panose="020B05030201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231775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Franklin Gothic Book" panose="020B05030201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/>
              <a:t>Stefan Scheuringer</a:t>
            </a:r>
            <a:br>
              <a:rPr lang="de-AT" dirty="0" smtClean="0"/>
            </a:br>
            <a:r>
              <a:rPr lang="de-AT" dirty="0" smtClean="0"/>
              <a:t>Head of Flood Management</a:t>
            </a:r>
            <a:br>
              <a:rPr lang="de-AT" dirty="0" smtClean="0"/>
            </a:br>
            <a:r>
              <a:rPr lang="de-AT" dirty="0" smtClean="0"/>
              <a:t>T +43 50 4321-2603</a:t>
            </a:r>
            <a:br>
              <a:rPr lang="de-AT" dirty="0" smtClean="0"/>
            </a:br>
            <a:r>
              <a:rPr lang="de-AT" dirty="0" smtClean="0"/>
              <a:t>stefan.scheuringer@viadonau.org</a:t>
            </a:r>
            <a:br>
              <a:rPr lang="de-AT" dirty="0" smtClean="0"/>
            </a:br>
            <a:r>
              <a:rPr lang="de-AT" dirty="0" smtClean="0"/>
              <a:t>Donau-City-Straße 1</a:t>
            </a:r>
          </a:p>
          <a:p>
            <a:r>
              <a:rPr lang="de-AT" dirty="0" smtClean="0"/>
              <a:t>1220 Vienna</a:t>
            </a:r>
          </a:p>
        </p:txBody>
      </p:sp>
      <p:pic>
        <p:nvPicPr>
          <p:cNvPr id="11" name="Grafik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50" y="2766639"/>
            <a:ext cx="1092225" cy="10922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46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bernd.weissmann\Desktop\titelfolie_ppt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8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oliensatz_EN_Vorlage">
  <a:themeElements>
    <a:clrScheme name="viadonau">
      <a:dk1>
        <a:sysClr val="windowText" lastClr="000000"/>
      </a:dk1>
      <a:lt1>
        <a:sysClr val="window" lastClr="FFFFFF"/>
      </a:lt1>
      <a:dk2>
        <a:srgbClr val="000000"/>
      </a:dk2>
      <a:lt2>
        <a:srgbClr val="EBE6E1"/>
      </a:lt2>
      <a:accent1>
        <a:srgbClr val="4691AF"/>
      </a:accent1>
      <a:accent2>
        <a:srgbClr val="C00000"/>
      </a:accent2>
      <a:accent3>
        <a:srgbClr val="003C50"/>
      </a:accent3>
      <a:accent4>
        <a:srgbClr val="007D69"/>
      </a:accent4>
      <a:accent5>
        <a:srgbClr val="96BE0F"/>
      </a:accent5>
      <a:accent6>
        <a:srgbClr val="00A0E1"/>
      </a:accent6>
      <a:hlink>
        <a:srgbClr val="4691AF"/>
      </a:hlink>
      <a:folHlink>
        <a:srgbClr val="003C50"/>
      </a:folHlink>
    </a:clrScheme>
    <a:fontScheme name="viadonau">
      <a:majorFont>
        <a:latin typeface="Georgia"/>
        <a:ea typeface=""/>
        <a:cs typeface=""/>
      </a:majorFont>
      <a:minorFont>
        <a:latin typeface="Franklin Gothic 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Foliensatz_EN_Vorlage</Template>
  <TotalTime>0</TotalTime>
  <Words>2653</Words>
  <Application>Microsoft Office PowerPoint</Application>
  <PresentationFormat>A4-Papier (210x297 mm)</PresentationFormat>
  <Paragraphs>604</Paragraphs>
  <Slides>99</Slides>
  <Notes>5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99</vt:i4>
      </vt:variant>
    </vt:vector>
  </HeadingPairs>
  <TitlesOfParts>
    <vt:vector size="101" baseType="lpstr">
      <vt:lpstr>Foliensatz_EN_Vorlage</vt:lpstr>
      <vt:lpstr>think-cell Folie</vt:lpstr>
      <vt:lpstr>PowerPoint-Präsentation</vt:lpstr>
      <vt:lpstr>Did you know, that…</vt:lpstr>
      <vt:lpstr>Flood Management Activities of viadonau</vt:lpstr>
      <vt:lpstr>Agenda</vt:lpstr>
      <vt:lpstr>Overview</vt:lpstr>
      <vt:lpstr>PowerPoint-Präsentation</vt:lpstr>
      <vt:lpstr>This is why 260 employees work along the riverbank of the Danube …</vt:lpstr>
      <vt:lpstr>PowerPoint-Präsentation</vt:lpstr>
      <vt:lpstr>PowerPoint-Präsentation</vt:lpstr>
      <vt:lpstr>PowerPoint-Präsentation</vt:lpstr>
      <vt:lpstr>… at the locks…</vt:lpstr>
      <vt:lpstr>PowerPoint-Präsentation</vt:lpstr>
      <vt:lpstr>PowerPoint-Präsentation</vt:lpstr>
      <vt:lpstr>PowerPoint-Präsentation</vt:lpstr>
      <vt:lpstr>… on board of vessels …</vt:lpstr>
      <vt:lpstr>PowerPoint-Präsentation</vt:lpstr>
      <vt:lpstr>and in the four service centres Oberes Donautal, Wachau, Carnuntum and March/Thaya  as well as in the head office in Vienna.</vt:lpstr>
      <vt:lpstr>Available for you on 378 kilometres.</vt:lpstr>
      <vt:lpstr>Corporate Objectives - four business pillars</vt:lpstr>
      <vt:lpstr>Department of Flood Management  Duties and Responsibilities</vt:lpstr>
      <vt:lpstr>Flood protection</vt:lpstr>
      <vt:lpstr>Water protection</vt:lpstr>
      <vt:lpstr>Department of Flood Management</vt:lpstr>
      <vt:lpstr>Flood protection operations</vt:lpstr>
      <vt:lpstr>Flood protection operations</vt:lpstr>
      <vt:lpstr>Flood protection operations</vt:lpstr>
      <vt:lpstr>Flood protection operations</vt:lpstr>
      <vt:lpstr>Flood Emergency Response and Management</vt:lpstr>
      <vt:lpstr>Flood emergency response </vt:lpstr>
      <vt:lpstr>Flood protection operations</vt:lpstr>
      <vt:lpstr>Flood emergency response</vt:lpstr>
      <vt:lpstr>Flood emergency response</vt:lpstr>
      <vt:lpstr>Flood emergency response</vt:lpstr>
      <vt:lpstr>Flood emergency response</vt:lpstr>
      <vt:lpstr>Flood emergency response</vt:lpstr>
      <vt:lpstr>Flood emergency response</vt:lpstr>
      <vt:lpstr>Flood emergency response</vt:lpstr>
      <vt:lpstr>Flood emergency response</vt:lpstr>
      <vt:lpstr>Flood emergency response</vt:lpstr>
      <vt:lpstr>Flood emergency response</vt:lpstr>
      <vt:lpstr>Flood emergency response</vt:lpstr>
      <vt:lpstr>Terminology</vt:lpstr>
      <vt:lpstr>Drainage by surcharge</vt:lpstr>
      <vt:lpstr>Drainage by surcharge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Rehabilitation of Flood Protection Facilities</vt:lpstr>
      <vt:lpstr>Failure mechanisms of dikes</vt:lpstr>
      <vt:lpstr>Failure mechanisms of dikes</vt:lpstr>
      <vt:lpstr>Failure mechanisms of dikes</vt:lpstr>
      <vt:lpstr>Failure mechanisms of dikes</vt:lpstr>
      <vt:lpstr>Rehabilitation measures</vt:lpstr>
      <vt:lpstr>Construction process</vt:lpstr>
      <vt:lpstr>Construction process</vt:lpstr>
      <vt:lpstr>Drainage elements at base of the dike</vt:lpstr>
      <vt:lpstr>Drainage elements at base of the dike</vt:lpstr>
      <vt:lpstr>Internal sealing</vt:lpstr>
      <vt:lpstr>Construction process</vt:lpstr>
      <vt:lpstr>Construction process</vt:lpstr>
      <vt:lpstr>Pressure relief drainage</vt:lpstr>
      <vt:lpstr>Construction process</vt:lpstr>
      <vt:lpstr>Superimposed load filling</vt:lpstr>
      <vt:lpstr>Construction process</vt:lpstr>
      <vt:lpstr>Construction process</vt:lpstr>
      <vt:lpstr>Construction process</vt:lpstr>
      <vt:lpstr>Flood protection projects</vt:lpstr>
      <vt:lpstr>Rehabilitation of Flood Protection along the River Danube east of Vienna</vt:lpstr>
      <vt:lpstr>Background</vt:lpstr>
      <vt:lpstr>Flood protection system</vt:lpstr>
      <vt:lpstr>Flood protection system</vt:lpstr>
      <vt:lpstr>PowerPoint-Präsentation</vt:lpstr>
      <vt:lpstr>PowerPoint-Präsentation</vt:lpstr>
      <vt:lpstr>PowerPoint-Präsentation</vt:lpstr>
      <vt:lpstr>Challenges</vt:lpstr>
      <vt:lpstr>Trans-border system</vt:lpstr>
      <vt:lpstr>Environment protection</vt:lpstr>
      <vt:lpstr>Environment protection</vt:lpstr>
      <vt:lpstr>Objects of protection</vt:lpstr>
      <vt:lpstr>Dry grassland</vt:lpstr>
      <vt:lpstr>Orchids</vt:lpstr>
      <vt:lpstr>Butterflies</vt:lpstr>
      <vt:lpstr>Dry grassland &amp; Orchids</vt:lpstr>
      <vt:lpstr>Orchids</vt:lpstr>
      <vt:lpstr>Forest</vt:lpstr>
      <vt:lpstr>Amphibians and reptiles</vt:lpstr>
      <vt:lpstr>Amphibians and reptiles</vt:lpstr>
      <vt:lpstr>European pond terrapin</vt:lpstr>
      <vt:lpstr>European pond terrapin</vt:lpstr>
      <vt:lpstr>Birds</vt:lpstr>
      <vt:lpstr>Seeds</vt:lpstr>
      <vt:lpstr>Thank you for your attention!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Scheuringer</dc:creator>
  <cp:lastModifiedBy>DI Stefan Scheuringer</cp:lastModifiedBy>
  <cp:revision>139</cp:revision>
  <cp:lastPrinted>2017-11-16T06:32:30Z</cp:lastPrinted>
  <dcterms:created xsi:type="dcterms:W3CDTF">2017-11-09T18:32:27Z</dcterms:created>
  <dcterms:modified xsi:type="dcterms:W3CDTF">2017-11-17T14:08:11Z</dcterms:modified>
</cp:coreProperties>
</file>